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sldIdLst>
    <p:sldId id="258" r:id="rId2"/>
    <p:sldId id="276" r:id="rId3"/>
    <p:sldId id="278" r:id="rId4"/>
    <p:sldId id="277" r:id="rId5"/>
    <p:sldId id="284" r:id="rId6"/>
    <p:sldId id="285" r:id="rId7"/>
    <p:sldId id="281" r:id="rId8"/>
    <p:sldId id="282" r:id="rId9"/>
    <p:sldId id="280" r:id="rId10"/>
    <p:sldId id="326" r:id="rId11"/>
    <p:sldId id="343" r:id="rId12"/>
    <p:sldId id="342" r:id="rId13"/>
    <p:sldId id="312" r:id="rId14"/>
    <p:sldId id="288" r:id="rId15"/>
    <p:sldId id="307" r:id="rId16"/>
    <p:sldId id="289" r:id="rId17"/>
    <p:sldId id="308" r:id="rId18"/>
    <p:sldId id="328" r:id="rId19"/>
    <p:sldId id="313" r:id="rId20"/>
    <p:sldId id="286" r:id="rId21"/>
    <p:sldId id="333" r:id="rId22"/>
    <p:sldId id="334" r:id="rId23"/>
    <p:sldId id="335" r:id="rId24"/>
    <p:sldId id="336" r:id="rId25"/>
    <p:sldId id="337" r:id="rId26"/>
    <p:sldId id="306" r:id="rId27"/>
    <p:sldId id="317" r:id="rId28"/>
    <p:sldId id="318" r:id="rId29"/>
    <p:sldId id="309" r:id="rId30"/>
    <p:sldId id="322" r:id="rId31"/>
    <p:sldId id="323" r:id="rId32"/>
    <p:sldId id="324" r:id="rId33"/>
    <p:sldId id="340" r:id="rId34"/>
    <p:sldId id="316" r:id="rId35"/>
    <p:sldId id="327" r:id="rId36"/>
    <p:sldId id="319" r:id="rId37"/>
    <p:sldId id="320" r:id="rId38"/>
    <p:sldId id="325" r:id="rId39"/>
    <p:sldId id="331" r:id="rId40"/>
    <p:sldId id="341" r:id="rId41"/>
    <p:sldId id="330" r:id="rId42"/>
    <p:sldId id="332" r:id="rId43"/>
    <p:sldId id="329" r:id="rId44"/>
    <p:sldId id="338" r:id="rId45"/>
    <p:sldId id="339" r:id="rId46"/>
  </p:sldIdLst>
  <p:sldSz cx="9144000" cy="6858000" type="screen4x3"/>
  <p:notesSz cx="6858000" cy="9144000"/>
  <p:custDataLst>
    <p:tags r:id="rId4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a:srgbClr val="FFCC00"/>
    <a:srgbClr val="1F49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152" autoAdjust="0"/>
  </p:normalViewPr>
  <p:slideViewPr>
    <p:cSldViewPr>
      <p:cViewPr varScale="1">
        <p:scale>
          <a:sx n="108" d="100"/>
          <a:sy n="108" d="100"/>
        </p:scale>
        <p:origin x="1686" y="96"/>
      </p:cViewPr>
      <p:guideLst>
        <p:guide orient="horz" pos="2160"/>
        <p:guide pos="2880"/>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gs" Target="tags/tag1.xml"/><Relationship Id="rId8" Type="http://schemas.openxmlformats.org/officeDocument/2006/relationships/slide" Target="slides/slide7.xml"/><Relationship Id="rId51" Type="http://schemas.openxmlformats.org/officeDocument/2006/relationships/theme" Target="theme/theme1.xml"/></Relationships>
</file>

<file path=ppt/media/image1.png>
</file>

<file path=ppt/media/image10.tiff>
</file>

<file path=ppt/media/image11.tiff>
</file>

<file path=ppt/media/image12.tiff>
</file>

<file path=ppt/media/image13.png>
</file>

<file path=ppt/media/image2.jpeg>
</file>

<file path=ppt/media/image20.png>
</file>

<file path=ppt/media/image3.png>
</file>

<file path=ppt/media/image4.png>
</file>

<file path=ppt/media/image5.tiff>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33390A1-EFA7-4975-B307-3ED18211B739}" type="datetimeFigureOut">
              <a:rPr lang="en-US" smtClean="0"/>
              <a:pPr/>
              <a:t>12/6/2018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4B6DF01-BD0A-4C66-A064-3E3C7A4D4B0A}" type="slidenum">
              <a:rPr lang="en-US" smtClean="0"/>
              <a:pPr/>
              <a:t>‹#›</a:t>
            </a:fld>
            <a:endParaRPr lang="en-US"/>
          </a:p>
        </p:txBody>
      </p:sp>
    </p:spTree>
    <p:extLst>
      <p:ext uri="{BB962C8B-B14F-4D97-AF65-F5344CB8AC3E}">
        <p14:creationId xmlns:p14="http://schemas.microsoft.com/office/powerpoint/2010/main" val="1159950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www.sciencedirect.com/science/article/pii/S0016706115000427#t0015" TargetMode="External"/><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8" Type="http://schemas.openxmlformats.org/officeDocument/2006/relationships/hyperlink" Target="https://en.wikipedia.org/wiki/Statistical_dispersion" TargetMode="External"/><Relationship Id="rId13" Type="http://schemas.openxmlformats.org/officeDocument/2006/relationships/hyperlink" Target="https://en.wikipedia.org/wiki/Errors_and_residuals_in_statistics" TargetMode="External"/><Relationship Id="rId3" Type="http://schemas.openxmlformats.org/officeDocument/2006/relationships/hyperlink" Target="https://en.wikipedia.org/wiki/Statistics" TargetMode="External"/><Relationship Id="rId7" Type="http://schemas.openxmlformats.org/officeDocument/2006/relationships/hyperlink" Target="https://en.wikipedia.org/wiki/Variance" TargetMode="External"/><Relationship Id="rId12" Type="http://schemas.openxmlformats.org/officeDocument/2006/relationships/hyperlink" Target="https://en.wikipedia.org/wiki/Statistical_hypothesis_testing" TargetMode="External"/><Relationship Id="rId17" Type="http://schemas.openxmlformats.org/officeDocument/2006/relationships/hyperlink" Target="https://en.wikipedia.org/wiki/Location_test" TargetMode="External"/><Relationship Id="rId2" Type="http://schemas.openxmlformats.org/officeDocument/2006/relationships/slide" Target="../slides/slide15.xml"/><Relationship Id="rId16" Type="http://schemas.openxmlformats.org/officeDocument/2006/relationships/hyperlink" Target="https://en.wikipedia.org/wiki/Heteroscedasticity#cite_note-3" TargetMode="External"/><Relationship Id="rId1" Type="http://schemas.openxmlformats.org/officeDocument/2006/relationships/notesMaster" Target="../notesMasters/notesMaster1.xml"/><Relationship Id="rId6" Type="http://schemas.openxmlformats.org/officeDocument/2006/relationships/hyperlink" Target="https://en.wikipedia.org/wiki/Ancient_Greek" TargetMode="External"/><Relationship Id="rId11" Type="http://schemas.openxmlformats.org/officeDocument/2006/relationships/hyperlink" Target="https://en.wikipedia.org/wiki/Analysis_of_variance" TargetMode="External"/><Relationship Id="rId5" Type="http://schemas.openxmlformats.org/officeDocument/2006/relationships/hyperlink" Target="https://en.wikipedia.org/wiki/Heteroscedasticity#cite_note-1" TargetMode="External"/><Relationship Id="rId15" Type="http://schemas.openxmlformats.org/officeDocument/2006/relationships/hyperlink" Target="https://en.wikipedia.org/wiki/Heteroscedasticity#cite_note-2" TargetMode="External"/><Relationship Id="rId10" Type="http://schemas.openxmlformats.org/officeDocument/2006/relationships/hyperlink" Target="https://en.wikipedia.org/wiki/Regression_analysis" TargetMode="External"/><Relationship Id="rId4" Type="http://schemas.openxmlformats.org/officeDocument/2006/relationships/hyperlink" Target="https://en.wikipedia.org/wiki/Random_variable" TargetMode="External"/><Relationship Id="rId9" Type="http://schemas.openxmlformats.org/officeDocument/2006/relationships/hyperlink" Target="https://en.wikipedia.org/wiki/Homoscedasticity" TargetMode="External"/><Relationship Id="rId14" Type="http://schemas.openxmlformats.org/officeDocument/2006/relationships/hyperlink" Target="https://en.wikipedia.org/wiki/Ordinary_least_squares"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The KSSL participates in the International Soil Exchange, and receives 4 samples quarterly from </a:t>
            </a:r>
            <a:r>
              <a:rPr lang="en-US" dirty="0" err="1"/>
              <a:t>Wageningen</a:t>
            </a:r>
            <a:r>
              <a:rPr lang="en-US" dirty="0"/>
              <a:t> University (</a:t>
            </a:r>
            <a:r>
              <a:rPr lang="en-US" dirty="0" err="1"/>
              <a:t>Wageningen</a:t>
            </a:r>
            <a:r>
              <a:rPr lang="en-US" dirty="0"/>
              <a:t>, 2010), There are about 20 or so laboratories around the world that participate.  These error are important</a:t>
            </a:r>
            <a:r>
              <a:rPr lang="en-US" baseline="0" dirty="0"/>
              <a:t> (especially for research), but are usually less than field based errors.</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dirty="0"/>
              <a:t>Field measurements of remote sensing can</a:t>
            </a:r>
            <a:r>
              <a:rPr lang="en-US" baseline="0" dirty="0"/>
              <a:t> have errors in location or value.</a:t>
            </a: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dirty="0"/>
              <a:t>The other source of uncertainty of the use of what we call </a:t>
            </a:r>
            <a:r>
              <a:rPr lang="en-US" dirty="0" err="1"/>
              <a:t>pedotransfer</a:t>
            </a:r>
            <a:r>
              <a:rPr lang="en-US" dirty="0"/>
              <a:t> functions (</a:t>
            </a:r>
            <a:r>
              <a:rPr lang="en-US" dirty="0" err="1"/>
              <a:t>ptf</a:t>
            </a:r>
            <a:r>
              <a:rPr lang="en-US" dirty="0"/>
              <a:t>) to predict (model) a measured soil property from another measured soil property.</a:t>
            </a:r>
          </a:p>
          <a:p>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4</a:t>
            </a:fld>
            <a:endParaRPr lang="en-US"/>
          </a:p>
        </p:txBody>
      </p:sp>
    </p:spTree>
    <p:extLst>
      <p:ext uri="{BB962C8B-B14F-4D97-AF65-F5344CB8AC3E}">
        <p14:creationId xmlns:p14="http://schemas.microsoft.com/office/powerpoint/2010/main" val="26716324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21</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altLang="en-US" dirty="0"/>
              <a:t>A key characteristic is that data for model development and evaluation are both random samples from the same underlying population</a:t>
            </a:r>
            <a:r>
              <a:rPr lang="en-GB" altLang="en-US" baseline="0" dirty="0"/>
              <a:t>.</a:t>
            </a:r>
            <a:endParaRPr lang="en-GB" altLang="en-US" dirty="0"/>
          </a:p>
          <a:p>
            <a:endParaRPr lang="en-GB" altLang="en-US" dirty="0"/>
          </a:p>
          <a:p>
            <a:r>
              <a:rPr lang="en-GB" altLang="en-US" dirty="0"/>
              <a:t>Three internal validation techniques are shown. Split-sample means that a random split is made, resulting in e.g. a 50% development and a 50% validation sample. </a:t>
            </a:r>
          </a:p>
          <a:p>
            <a:endParaRPr lang="en-GB" altLang="en-US" dirty="0"/>
          </a:p>
          <a:p>
            <a:r>
              <a:rPr lang="en-GB" altLang="en-US" dirty="0"/>
              <a:t>Cross-validation uses the same principle, but alternates the development and validation samples (e.g. 50:50 split means 2 development and test rounds; a 90:10 split 10 rounds). The most extreme variant of cross-validation is the ‘jack-knife’, where n-1 samples are used for model development, with validation on the sample that was left out. </a:t>
            </a:r>
          </a:p>
          <a:p>
            <a:endParaRPr lang="en-GB" altLang="en-US" dirty="0"/>
          </a:p>
          <a:p>
            <a:r>
              <a:rPr lang="en-GB" altLang="en-US" dirty="0"/>
              <a:t>The bootstrap is however the preferred technique.</a:t>
            </a:r>
          </a:p>
        </p:txBody>
      </p:sp>
    </p:spTree>
    <p:extLst>
      <p:ext uri="{BB962C8B-B14F-4D97-AF65-F5344CB8AC3E}">
        <p14:creationId xmlns:p14="http://schemas.microsoft.com/office/powerpoint/2010/main" val="41860539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22</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r>
              <a:rPr lang="en-GB" altLang="en-US" b="1" dirty="0"/>
              <a:t>Leave-one-out</a:t>
            </a:r>
          </a:p>
          <a:p>
            <a:r>
              <a:rPr lang="en-US" dirty="0"/>
              <a:t>There is often not enough data to allow some of it to be kept back for testing.</a:t>
            </a:r>
            <a:r>
              <a:rPr lang="en-US" baseline="0" dirty="0"/>
              <a:t> </a:t>
            </a:r>
            <a:r>
              <a:rPr lang="en-US" dirty="0"/>
              <a:t>In that case, a leave-one-out approach may be a more efficient use of the available data, as you only omit one observation for each iteration for n observations.</a:t>
            </a:r>
            <a:r>
              <a:rPr lang="en-US" baseline="0" dirty="0"/>
              <a:t> </a:t>
            </a:r>
          </a:p>
          <a:p>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-all the samples in the dataset are eventually used for both training and testing</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-average of errors are used to report the overall cross-validation</a:t>
            </a:r>
          </a:p>
          <a:p>
            <a:r>
              <a:rPr lang="en-US" sz="1200" kern="1200" dirty="0">
                <a:solidFill>
                  <a:schemeClr val="tx1"/>
                </a:solidFill>
                <a:effectLst/>
                <a:latin typeface="+mn-lt"/>
                <a:ea typeface="+mn-ea"/>
                <a:cs typeface="+mn-cs"/>
              </a:rPr>
              <a:t>-LOOCV is a special case of </a:t>
            </a:r>
            <a:r>
              <a:rPr lang="en-US" sz="1200" kern="1200" dirty="0" err="1">
                <a:solidFill>
                  <a:schemeClr val="tx1"/>
                </a:solidFill>
                <a:effectLst/>
                <a:latin typeface="+mn-lt"/>
                <a:ea typeface="+mn-ea"/>
                <a:cs typeface="+mn-cs"/>
              </a:rPr>
              <a:t>Kfolds</a:t>
            </a:r>
            <a:r>
              <a:rPr lang="en-US" sz="1200" kern="1200" dirty="0">
                <a:solidFill>
                  <a:schemeClr val="tx1"/>
                </a:solidFill>
                <a:effectLst/>
                <a:latin typeface="+mn-lt"/>
                <a:ea typeface="+mn-ea"/>
                <a:cs typeface="+mn-cs"/>
              </a:rPr>
              <a:t> CV, where K=N</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endParaRPr lang="en-GB" altLang="en-US" b="1" dirty="0"/>
          </a:p>
          <a:p>
            <a:endParaRPr lang="en-GB" altLang="en-US" dirty="0"/>
          </a:p>
        </p:txBody>
      </p:sp>
    </p:spTree>
    <p:extLst>
      <p:ext uri="{BB962C8B-B14F-4D97-AF65-F5344CB8AC3E}">
        <p14:creationId xmlns:p14="http://schemas.microsoft.com/office/powerpoint/2010/main" val="33553015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23</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r>
              <a:rPr lang="en-GB" altLang="en-US" b="1" dirty="0"/>
              <a:t>K-fold</a:t>
            </a:r>
          </a:p>
          <a:p>
            <a:r>
              <a:rPr lang="en-US" sz="1200" kern="1200" dirty="0">
                <a:solidFill>
                  <a:schemeClr val="tx1"/>
                </a:solidFill>
                <a:effectLst/>
                <a:latin typeface="+mn-lt"/>
                <a:ea typeface="+mn-ea"/>
                <a:cs typeface="+mn-cs"/>
              </a:rPr>
              <a:t>–a variation</a:t>
            </a:r>
            <a:r>
              <a:rPr lang="en-US" sz="1200" kern="1200" baseline="0" dirty="0">
                <a:solidFill>
                  <a:schemeClr val="tx1"/>
                </a:solidFill>
                <a:effectLst/>
                <a:latin typeface="+mn-lt"/>
                <a:ea typeface="+mn-ea"/>
                <a:cs typeface="+mn-cs"/>
              </a:rPr>
              <a:t> of leave-one-out where K does not equal N; instead K is user specified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-all the samples in the dataset are eventually used for both training and testing</a:t>
            </a:r>
          </a:p>
          <a:p>
            <a:r>
              <a:rPr lang="en-GB" altLang="en-US" dirty="0"/>
              <a:t>-averages</a:t>
            </a:r>
            <a:r>
              <a:rPr lang="en-GB" altLang="en-US" baseline="0" dirty="0"/>
              <a:t> error across all folds to determine x-validation error</a:t>
            </a:r>
          </a:p>
          <a:p>
            <a:r>
              <a:rPr lang="en-GB" altLang="en-US" baseline="0" dirty="0"/>
              <a:t>-</a:t>
            </a:r>
            <a:r>
              <a:rPr lang="en-US" sz="1200" kern="1200" dirty="0">
                <a:solidFill>
                  <a:schemeClr val="tx1"/>
                </a:solidFill>
                <a:effectLst/>
                <a:latin typeface="+mn-lt"/>
                <a:ea typeface="+mn-ea"/>
                <a:cs typeface="+mn-cs"/>
              </a:rPr>
              <a:t>The choice of K, is a classic problem of bias-variance trade-off</a:t>
            </a:r>
            <a:br>
              <a:rPr lang="en-US" sz="1200" kern="1200" dirty="0">
                <a:solidFill>
                  <a:schemeClr val="tx1"/>
                </a:solidFill>
                <a:effectLst/>
                <a:latin typeface="+mn-lt"/>
                <a:ea typeface="+mn-ea"/>
                <a:cs typeface="+mn-cs"/>
              </a:rPr>
            </a:br>
            <a:endParaRPr lang="en-GB" altLang="en-US" dirty="0"/>
          </a:p>
        </p:txBody>
      </p:sp>
    </p:spTree>
    <p:extLst>
      <p:ext uri="{BB962C8B-B14F-4D97-AF65-F5344CB8AC3E}">
        <p14:creationId xmlns:p14="http://schemas.microsoft.com/office/powerpoint/2010/main" val="16636191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24</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r>
              <a:rPr lang="en-GB" altLang="en-US" b="1" dirty="0"/>
              <a:t>Jack-knife</a:t>
            </a:r>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In the previous cross-validation examples, we’ve computed a statistic on the left-out sample(s) (</a:t>
            </a:r>
            <a:r>
              <a:rPr lang="en-US" dirty="0" err="1"/>
              <a:t>ie</a:t>
            </a:r>
            <a:r>
              <a:rPr lang="en-US" dirty="0"/>
              <a:t> trained</a:t>
            </a:r>
            <a:r>
              <a:rPr lang="en-US" baseline="0" dirty="0"/>
              <a:t> the model and tested it on the left out samples—we then averaged all errors together to reach an overall MSE)</a:t>
            </a:r>
            <a:r>
              <a:rPr lang="en-US" dirty="0"/>
              <a:t>. In jackknifing, you compute a statistic from the left-out samples and</a:t>
            </a:r>
            <a:r>
              <a:rPr lang="en-US" baseline="0" dirty="0"/>
              <a:t> compare it to the corresponding statistic computed from the entire sample….estimating the bias of a statistic. </a:t>
            </a:r>
            <a:endParaRPr lang="en-US" dirty="0"/>
          </a:p>
        </p:txBody>
      </p:sp>
    </p:spTree>
    <p:extLst>
      <p:ext uri="{BB962C8B-B14F-4D97-AF65-F5344CB8AC3E}">
        <p14:creationId xmlns:p14="http://schemas.microsoft.com/office/powerpoint/2010/main" val="22656293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25</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t>Both</a:t>
            </a:r>
            <a:r>
              <a:rPr lang="en-US" baseline="0" dirty="0"/>
              <a:t> </a:t>
            </a:r>
            <a:r>
              <a:rPr lang="en-US" dirty="0"/>
              <a:t>jack-knife and </a:t>
            </a:r>
            <a:r>
              <a:rPr lang="en-US" baseline="0" dirty="0"/>
              <a:t>b</a:t>
            </a:r>
            <a:r>
              <a:rPr lang="en-US" dirty="0"/>
              <a:t>ootstrapping estimate the bias and standard error (variance) of a statistic (mean, median, r, etc.) by leaving out one or more observations at a time from the sample set. </a:t>
            </a:r>
            <a:r>
              <a:rPr lang="nl-NL" dirty="0"/>
              <a:t>Bootstrap, however, is a random variation of Jack-knife.</a:t>
            </a:r>
          </a:p>
          <a:p>
            <a:pPr marL="0" marR="0" lvl="1" indent="0" algn="l" defTabSz="914400" rtl="0" eaLnBrk="1" fontAlgn="auto" latinLnBrk="0" hangingPunct="1">
              <a:lnSpc>
                <a:spcPct val="100000"/>
              </a:lnSpc>
              <a:spcBef>
                <a:spcPts val="0"/>
              </a:spcBef>
              <a:spcAft>
                <a:spcPts val="0"/>
              </a:spcAft>
              <a:buClrTx/>
              <a:buSzTx/>
              <a:buFontTx/>
              <a:buNone/>
              <a:tabLst/>
              <a:defRPr/>
            </a:pPr>
            <a:endParaRPr lang="nl-NL" dirty="0"/>
          </a:p>
          <a:p>
            <a:r>
              <a:rPr lang="en-US" dirty="0"/>
              <a:t>In statistics, </a:t>
            </a:r>
            <a:r>
              <a:rPr lang="en-US" b="1" dirty="0"/>
              <a:t>bootstrapping</a:t>
            </a:r>
            <a:r>
              <a:rPr lang="en-US" dirty="0"/>
              <a:t> can refer to any test or metric that relies on random sampling with replacement.</a:t>
            </a:r>
            <a:r>
              <a:rPr lang="en-US" sz="1200" kern="1200" dirty="0">
                <a:solidFill>
                  <a:schemeClr val="tx1"/>
                </a:solidFill>
                <a:effectLst/>
                <a:latin typeface="+mn-lt"/>
                <a:ea typeface="+mn-ea"/>
                <a:cs typeface="+mn-cs"/>
              </a:rPr>
              <a:t> Also called Monte-Carlo sampling.</a:t>
            </a:r>
          </a:p>
        </p:txBody>
      </p:sp>
    </p:spTree>
    <p:extLst>
      <p:ext uri="{BB962C8B-B14F-4D97-AF65-F5344CB8AC3E}">
        <p14:creationId xmlns:p14="http://schemas.microsoft.com/office/powerpoint/2010/main" val="17028972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model</a:t>
            </a:r>
            <a:r>
              <a:rPr lang="en-US" sz="1200" kern="1200" baseline="0" dirty="0">
                <a:solidFill>
                  <a:schemeClr val="tx1"/>
                </a:solidFill>
                <a:effectLst/>
                <a:latin typeface="+mn-lt"/>
                <a:ea typeface="+mn-ea"/>
                <a:cs typeface="+mn-cs"/>
              </a:rPr>
              <a:t> is tested against the same data it was developed with.</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Thompson, James A., Eugenia M. Pena-</a:t>
            </a:r>
            <a:r>
              <a:rPr lang="en-US" sz="1200" kern="1200" dirty="0" err="1">
                <a:solidFill>
                  <a:schemeClr val="tx1"/>
                </a:solidFill>
                <a:effectLst/>
                <a:latin typeface="+mn-lt"/>
                <a:ea typeface="+mn-ea"/>
                <a:cs typeface="+mn-cs"/>
              </a:rPr>
              <a:t>Yewtukhiw</a:t>
            </a:r>
            <a:r>
              <a:rPr lang="en-US" sz="1200" kern="1200" dirty="0">
                <a:solidFill>
                  <a:schemeClr val="tx1"/>
                </a:solidFill>
                <a:effectLst/>
                <a:latin typeface="+mn-lt"/>
                <a:ea typeface="+mn-ea"/>
                <a:cs typeface="+mn-cs"/>
              </a:rPr>
              <a:t>, and John H. Grove. "Soil–landscape modeling across a physiographic region: Topographic patterns and model transportability." </a:t>
            </a:r>
            <a:r>
              <a:rPr lang="en-US" sz="1200" i="1" kern="1200" dirty="0" err="1">
                <a:solidFill>
                  <a:schemeClr val="tx1"/>
                </a:solidFill>
                <a:effectLst/>
                <a:latin typeface="+mn-lt"/>
                <a:ea typeface="+mn-ea"/>
                <a:cs typeface="+mn-cs"/>
              </a:rPr>
              <a:t>Geoderma</a:t>
            </a:r>
            <a:r>
              <a:rPr lang="en-US" sz="1200" kern="1200" dirty="0">
                <a:solidFill>
                  <a:schemeClr val="tx1"/>
                </a:solidFill>
                <a:effectLst/>
                <a:latin typeface="+mn-lt"/>
                <a:ea typeface="+mn-ea"/>
                <a:cs typeface="+mn-cs"/>
              </a:rPr>
              <a:t> 133.1 (2006): 57-70.</a:t>
            </a:r>
          </a:p>
          <a:p>
            <a:endParaRPr lang="en-US" dirty="0"/>
          </a:p>
          <a:p>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29</a:t>
            </a:fld>
            <a:endParaRPr lang="en-US"/>
          </a:p>
        </p:txBody>
      </p:sp>
    </p:spTree>
    <p:extLst>
      <p:ext uri="{BB962C8B-B14F-4D97-AF65-F5344CB8AC3E}">
        <p14:creationId xmlns:p14="http://schemas.microsoft.com/office/powerpoint/2010/main" val="16834618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Arial" panose="020B0604020202020204" pitchFamily="34" charset="0"/>
              </a:defRPr>
            </a:lvl1pPr>
            <a:lvl2pPr marL="742950" indent="-285750" defTabSz="966788">
              <a:spcBef>
                <a:spcPct val="30000"/>
              </a:spcBef>
              <a:defRPr sz="1200">
                <a:solidFill>
                  <a:schemeClr val="tx1"/>
                </a:solidFill>
                <a:latin typeface="Arial" panose="020B0604020202020204" pitchFamily="34" charset="0"/>
              </a:defRPr>
            </a:lvl2pPr>
            <a:lvl3pPr marL="1143000" indent="-228600" defTabSz="966788">
              <a:spcBef>
                <a:spcPct val="30000"/>
              </a:spcBef>
              <a:defRPr sz="1200">
                <a:solidFill>
                  <a:schemeClr val="tx1"/>
                </a:solidFill>
                <a:latin typeface="Arial" panose="020B0604020202020204" pitchFamily="34" charset="0"/>
              </a:defRPr>
            </a:lvl3pPr>
            <a:lvl4pPr marL="1600200" indent="-228600" defTabSz="966788">
              <a:spcBef>
                <a:spcPct val="30000"/>
              </a:spcBef>
              <a:defRPr sz="1200">
                <a:solidFill>
                  <a:schemeClr val="tx1"/>
                </a:solidFill>
                <a:latin typeface="Arial" panose="020B0604020202020204" pitchFamily="34" charset="0"/>
              </a:defRPr>
            </a:lvl4pPr>
            <a:lvl5pPr marL="2057400" indent="-228600" defTabSz="966788">
              <a:spcBef>
                <a:spcPct val="30000"/>
              </a:spcBef>
              <a:defRPr sz="1200">
                <a:solidFill>
                  <a:schemeClr val="tx1"/>
                </a:solidFill>
                <a:latin typeface="Arial" panose="020B0604020202020204" pitchFamily="34" charset="0"/>
              </a:defRPr>
            </a:lvl5pPr>
            <a:lvl6pPr marL="2514600" indent="-228600" defTabSz="966788"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66788"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66788"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66788"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861BA4AD-F306-45A3-AB19-8812DE29EEF0}" type="slidenum">
              <a:rPr lang="en-US" altLang="en-US" sz="1300" smtClean="0"/>
              <a:pPr>
                <a:spcBef>
                  <a:spcPct val="0"/>
                </a:spcBef>
              </a:pPr>
              <a:t>30</a:t>
            </a:fld>
            <a:endParaRPr lang="en-US" altLang="en-US" sz="1300"/>
          </a:p>
        </p:txBody>
      </p:sp>
      <p:sp>
        <p:nvSpPr>
          <p:cNvPr id="41987" name="Rectangle 2"/>
          <p:cNvSpPr>
            <a:spLocks noGrp="1" noRot="1" noChangeAspect="1" noChangeArrowheads="1" noTextEdit="1"/>
          </p:cNvSpPr>
          <p:nvPr>
            <p:ph type="sldImg"/>
          </p:nvPr>
        </p:nvSpPr>
        <p:spPr>
          <a:ln/>
        </p:spPr>
      </p:sp>
      <p:sp>
        <p:nvSpPr>
          <p:cNvPr id="419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t>Overview of the kinds of accuracy that will be introduced in the next three slides. </a:t>
            </a:r>
          </a:p>
        </p:txBody>
      </p:sp>
    </p:spTree>
    <p:extLst>
      <p:ext uri="{BB962C8B-B14F-4D97-AF65-F5344CB8AC3E}">
        <p14:creationId xmlns:p14="http://schemas.microsoft.com/office/powerpoint/2010/main" val="15836714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Arial" panose="020B0604020202020204" pitchFamily="34" charset="0"/>
              </a:defRPr>
            </a:lvl1pPr>
            <a:lvl2pPr marL="742950" indent="-285750" defTabSz="966788">
              <a:spcBef>
                <a:spcPct val="30000"/>
              </a:spcBef>
              <a:defRPr sz="1200">
                <a:solidFill>
                  <a:schemeClr val="tx1"/>
                </a:solidFill>
                <a:latin typeface="Arial" panose="020B0604020202020204" pitchFamily="34" charset="0"/>
              </a:defRPr>
            </a:lvl2pPr>
            <a:lvl3pPr marL="1143000" indent="-228600" defTabSz="966788">
              <a:spcBef>
                <a:spcPct val="30000"/>
              </a:spcBef>
              <a:defRPr sz="1200">
                <a:solidFill>
                  <a:schemeClr val="tx1"/>
                </a:solidFill>
                <a:latin typeface="Arial" panose="020B0604020202020204" pitchFamily="34" charset="0"/>
              </a:defRPr>
            </a:lvl3pPr>
            <a:lvl4pPr marL="1600200" indent="-228600" defTabSz="966788">
              <a:spcBef>
                <a:spcPct val="30000"/>
              </a:spcBef>
              <a:defRPr sz="1200">
                <a:solidFill>
                  <a:schemeClr val="tx1"/>
                </a:solidFill>
                <a:latin typeface="Arial" panose="020B0604020202020204" pitchFamily="34" charset="0"/>
              </a:defRPr>
            </a:lvl4pPr>
            <a:lvl5pPr marL="2057400" indent="-228600" defTabSz="966788">
              <a:spcBef>
                <a:spcPct val="30000"/>
              </a:spcBef>
              <a:defRPr sz="1200">
                <a:solidFill>
                  <a:schemeClr val="tx1"/>
                </a:solidFill>
                <a:latin typeface="Arial" panose="020B0604020202020204" pitchFamily="34" charset="0"/>
              </a:defRPr>
            </a:lvl5pPr>
            <a:lvl6pPr marL="2514600" indent="-228600" defTabSz="966788"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66788"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66788"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66788"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CE898243-8F0E-4744-9B6C-437819D175F9}" type="slidenum">
              <a:rPr lang="en-US" altLang="en-US" sz="1300" smtClean="0"/>
              <a:pPr>
                <a:spcBef>
                  <a:spcPct val="0"/>
                </a:spcBef>
              </a:pPr>
              <a:t>31</a:t>
            </a:fld>
            <a:endParaRPr lang="en-US" altLang="en-US" sz="1300"/>
          </a:p>
        </p:txBody>
      </p:sp>
      <p:sp>
        <p:nvSpPr>
          <p:cNvPr id="50179" name="Rectangle 2"/>
          <p:cNvSpPr>
            <a:spLocks noGrp="1" noRot="1" noChangeAspect="1" noChangeArrowheads="1" noTextEdit="1"/>
          </p:cNvSpPr>
          <p:nvPr>
            <p:ph type="sldImg"/>
          </p:nvPr>
        </p:nvSpPr>
        <p:spPr>
          <a:ln/>
        </p:spPr>
      </p:sp>
      <p:sp>
        <p:nvSpPr>
          <p:cNvPr id="5018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t>Let’s populate an error matrix with the accuracy assessment data from the San Rafael Swell (Nield et al., 2007).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Nield, S. J., J. L. </a:t>
            </a:r>
            <a:r>
              <a:rPr lang="en-US" sz="1200" kern="1200" dirty="0" err="1">
                <a:solidFill>
                  <a:schemeClr val="tx1"/>
                </a:solidFill>
                <a:effectLst/>
                <a:latin typeface="+mn-lt"/>
                <a:ea typeface="+mn-ea"/>
                <a:cs typeface="+mn-cs"/>
              </a:rPr>
              <a:t>Boettinger</a:t>
            </a:r>
            <a:r>
              <a:rPr lang="en-US" sz="1200" kern="1200" dirty="0">
                <a:solidFill>
                  <a:schemeClr val="tx1"/>
                </a:solidFill>
                <a:effectLst/>
                <a:latin typeface="+mn-lt"/>
                <a:ea typeface="+mn-ea"/>
                <a:cs typeface="+mn-cs"/>
              </a:rPr>
              <a:t>, and R. D. Ramsey. "Digitally mapping </a:t>
            </a:r>
            <a:r>
              <a:rPr lang="en-US" sz="1200" kern="1200" dirty="0" err="1">
                <a:solidFill>
                  <a:schemeClr val="tx1"/>
                </a:solidFill>
                <a:effectLst/>
                <a:latin typeface="+mn-lt"/>
                <a:ea typeface="+mn-ea"/>
                <a:cs typeface="+mn-cs"/>
              </a:rPr>
              <a:t>gypsic</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natric</a:t>
            </a:r>
            <a:r>
              <a:rPr lang="en-US" sz="1200" kern="1200" dirty="0">
                <a:solidFill>
                  <a:schemeClr val="tx1"/>
                </a:solidFill>
                <a:effectLst/>
                <a:latin typeface="+mn-lt"/>
                <a:ea typeface="+mn-ea"/>
                <a:cs typeface="+mn-cs"/>
              </a:rPr>
              <a:t> soil areas using Landsat ETM data." </a:t>
            </a:r>
            <a:r>
              <a:rPr lang="en-US" sz="1200" i="1" kern="1200" dirty="0">
                <a:solidFill>
                  <a:schemeClr val="tx1"/>
                </a:solidFill>
                <a:effectLst/>
                <a:latin typeface="+mn-lt"/>
                <a:ea typeface="+mn-ea"/>
                <a:cs typeface="+mn-cs"/>
              </a:rPr>
              <a:t>Soil Science Society of America Journal</a:t>
            </a:r>
            <a:r>
              <a:rPr lang="en-US" sz="1200" kern="1200" dirty="0">
                <a:solidFill>
                  <a:schemeClr val="tx1"/>
                </a:solidFill>
                <a:effectLst/>
                <a:latin typeface="+mn-lt"/>
                <a:ea typeface="+mn-ea"/>
                <a:cs typeface="+mn-cs"/>
              </a:rPr>
              <a:t> 71.1 (2007): 245-252.</a:t>
            </a:r>
          </a:p>
          <a:p>
            <a:pPr eaLnBrk="1" hangingPunct="1"/>
            <a:endParaRPr lang="en-US" altLang="en-US" dirty="0"/>
          </a:p>
        </p:txBody>
      </p:sp>
    </p:spTree>
    <p:extLst>
      <p:ext uri="{BB962C8B-B14F-4D97-AF65-F5344CB8AC3E}">
        <p14:creationId xmlns:p14="http://schemas.microsoft.com/office/powerpoint/2010/main" val="22409186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Arial" panose="020B0604020202020204" pitchFamily="34" charset="0"/>
              </a:defRPr>
            </a:lvl1pPr>
            <a:lvl2pPr marL="742950" indent="-285750" defTabSz="966788">
              <a:spcBef>
                <a:spcPct val="30000"/>
              </a:spcBef>
              <a:defRPr sz="1200">
                <a:solidFill>
                  <a:schemeClr val="tx1"/>
                </a:solidFill>
                <a:latin typeface="Arial" panose="020B0604020202020204" pitchFamily="34" charset="0"/>
              </a:defRPr>
            </a:lvl2pPr>
            <a:lvl3pPr marL="1143000" indent="-228600" defTabSz="966788">
              <a:spcBef>
                <a:spcPct val="30000"/>
              </a:spcBef>
              <a:defRPr sz="1200">
                <a:solidFill>
                  <a:schemeClr val="tx1"/>
                </a:solidFill>
                <a:latin typeface="Arial" panose="020B0604020202020204" pitchFamily="34" charset="0"/>
              </a:defRPr>
            </a:lvl3pPr>
            <a:lvl4pPr marL="1600200" indent="-228600" defTabSz="966788">
              <a:spcBef>
                <a:spcPct val="30000"/>
              </a:spcBef>
              <a:defRPr sz="1200">
                <a:solidFill>
                  <a:schemeClr val="tx1"/>
                </a:solidFill>
                <a:latin typeface="Arial" panose="020B0604020202020204" pitchFamily="34" charset="0"/>
              </a:defRPr>
            </a:lvl4pPr>
            <a:lvl5pPr marL="2057400" indent="-228600" defTabSz="966788">
              <a:spcBef>
                <a:spcPct val="30000"/>
              </a:spcBef>
              <a:defRPr sz="1200">
                <a:solidFill>
                  <a:schemeClr val="tx1"/>
                </a:solidFill>
                <a:latin typeface="Arial" panose="020B0604020202020204" pitchFamily="34" charset="0"/>
              </a:defRPr>
            </a:lvl5pPr>
            <a:lvl6pPr marL="2514600" indent="-228600" defTabSz="966788"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66788"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66788"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66788"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CE898243-8F0E-4744-9B6C-437819D175F9}" type="slidenum">
              <a:rPr lang="en-US" altLang="en-US" sz="1300" smtClean="0"/>
              <a:pPr>
                <a:spcBef>
                  <a:spcPct val="0"/>
                </a:spcBef>
              </a:pPr>
              <a:t>32</a:t>
            </a:fld>
            <a:endParaRPr lang="en-US" altLang="en-US" sz="1300"/>
          </a:p>
        </p:txBody>
      </p:sp>
      <p:sp>
        <p:nvSpPr>
          <p:cNvPr id="50179" name="Rectangle 2"/>
          <p:cNvSpPr>
            <a:spLocks noGrp="1" noRot="1" noChangeAspect="1" noChangeArrowheads="1" noTextEdit="1"/>
          </p:cNvSpPr>
          <p:nvPr>
            <p:ph type="sldImg"/>
          </p:nvPr>
        </p:nvSpPr>
        <p:spPr>
          <a:ln/>
        </p:spPr>
      </p:sp>
      <p:sp>
        <p:nvSpPr>
          <p:cNvPr id="5018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a:t>Let’s populate an error matrix with the accuracy assessment data from the San Rafael Swell (Nield et al., 2007).  </a:t>
            </a:r>
          </a:p>
        </p:txBody>
      </p:sp>
    </p:spTree>
    <p:extLst>
      <p:ext uri="{BB962C8B-B14F-4D97-AF65-F5344CB8AC3E}">
        <p14:creationId xmlns:p14="http://schemas.microsoft.com/office/powerpoint/2010/main" val="38076241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External validation – the model</a:t>
            </a:r>
            <a:r>
              <a:rPr lang="en-US" baseline="0" dirty="0"/>
              <a:t> from one region is being applied to another</a:t>
            </a:r>
          </a:p>
          <a:p>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Thompson, James A., Eugenia M. Pena-</a:t>
            </a:r>
            <a:r>
              <a:rPr lang="en-US" sz="1200" kern="1200" dirty="0" err="1">
                <a:solidFill>
                  <a:schemeClr val="tx1"/>
                </a:solidFill>
                <a:effectLst/>
                <a:latin typeface="+mn-lt"/>
                <a:ea typeface="+mn-ea"/>
                <a:cs typeface="+mn-cs"/>
              </a:rPr>
              <a:t>Yewtukhiw</a:t>
            </a:r>
            <a:r>
              <a:rPr lang="en-US" sz="1200" kern="1200" dirty="0">
                <a:solidFill>
                  <a:schemeClr val="tx1"/>
                </a:solidFill>
                <a:effectLst/>
                <a:latin typeface="+mn-lt"/>
                <a:ea typeface="+mn-ea"/>
                <a:cs typeface="+mn-cs"/>
              </a:rPr>
              <a:t>, and John H. Grove. "Soil–landscape modeling across a physiographic region: Topographic patterns and model transportability." </a:t>
            </a:r>
            <a:r>
              <a:rPr lang="en-US" sz="1200" i="1" kern="1200" dirty="0" err="1">
                <a:solidFill>
                  <a:schemeClr val="tx1"/>
                </a:solidFill>
                <a:effectLst/>
                <a:latin typeface="+mn-lt"/>
                <a:ea typeface="+mn-ea"/>
                <a:cs typeface="+mn-cs"/>
              </a:rPr>
              <a:t>Geoderma</a:t>
            </a:r>
            <a:r>
              <a:rPr lang="en-US" sz="1200" kern="1200" dirty="0">
                <a:solidFill>
                  <a:schemeClr val="tx1"/>
                </a:solidFill>
                <a:effectLst/>
                <a:latin typeface="+mn-lt"/>
                <a:ea typeface="+mn-ea"/>
                <a:cs typeface="+mn-cs"/>
              </a:rPr>
              <a:t> 133.1 (2006): 57-70.</a:t>
            </a:r>
          </a:p>
          <a:p>
            <a:endParaRPr lang="en-US" dirty="0"/>
          </a:p>
          <a:p>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34</a:t>
            </a:fld>
            <a:endParaRPr lang="en-US"/>
          </a:p>
        </p:txBody>
      </p:sp>
    </p:spTree>
    <p:extLst>
      <p:ext uri="{BB962C8B-B14F-4D97-AF65-F5344CB8AC3E}">
        <p14:creationId xmlns:p14="http://schemas.microsoft.com/office/powerpoint/2010/main" val="1775388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a:solidFill>
                  <a:schemeClr val="tx1"/>
                </a:solidFill>
                <a:latin typeface="+mn-lt"/>
                <a:ea typeface="+mn-ea"/>
                <a:cs typeface="+mn-cs"/>
              </a:rPr>
              <a:t>Example: temperature Lincoln, Monday next week</a:t>
            </a:r>
            <a:endParaRPr lang="en-US" baseline="0" dirty="0"/>
          </a:p>
          <a:p>
            <a:endParaRPr lang="en-US" baseline="0" dirty="0"/>
          </a:p>
          <a:p>
            <a:r>
              <a:rPr lang="en-US" baseline="0" dirty="0"/>
              <a:t>Usually, when referring to measurements directly or indirectly “precision” and “accuracy” are the preferred terms.</a:t>
            </a:r>
          </a:p>
          <a:p>
            <a:r>
              <a:rPr lang="en-US" baseline="0" dirty="0"/>
              <a:t>When dealing with predictions or modeling, then the “uncertainty” term would be preferred.</a:t>
            </a:r>
          </a:p>
          <a:p>
            <a:endParaRPr lang="en-US" baseline="0" dirty="0"/>
          </a:p>
          <a:p>
            <a:r>
              <a:rPr lang="en-US" baseline="0" dirty="0"/>
              <a:t>However, others can argue that errors and uncertainty are not very different. At one level both can describe the deviation of a true (measured) value from predicted (either via analytical method or modeling). Analytical methods are also modeling in some sense as we use chemicals or sensors to measure a certain quantity and generate a number (prediction), but we know with certainty that the number varies slightly each time we perform the same analysis. The true value in a sense is like a moving target.  </a:t>
            </a:r>
            <a:endParaRPr lang="en-US" dirty="0"/>
          </a:p>
          <a:p>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9</a:t>
            </a:fld>
            <a:endParaRPr lang="en-US"/>
          </a:p>
        </p:txBody>
      </p:sp>
    </p:spTree>
    <p:extLst>
      <p:ext uri="{BB962C8B-B14F-4D97-AF65-F5344CB8AC3E}">
        <p14:creationId xmlns:p14="http://schemas.microsoft.com/office/powerpoint/2010/main" val="3507465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Developed</a:t>
            </a:r>
            <a:r>
              <a:rPr lang="en-US" baseline="0" dirty="0"/>
              <a:t> a GIS database of raster layers to try and model where </a:t>
            </a:r>
            <a:r>
              <a:rPr lang="en-US" baseline="0" dirty="0" err="1"/>
              <a:t>spodic</a:t>
            </a:r>
            <a:r>
              <a:rPr lang="en-US" baseline="0" dirty="0"/>
              <a:t> morphology is found.</a:t>
            </a:r>
          </a:p>
          <a:p>
            <a:pPr marL="171450" indent="-171450">
              <a:buFontTx/>
              <a:buChar char="-"/>
            </a:pPr>
            <a:endParaRPr lang="en-US" baseline="0" dirty="0"/>
          </a:p>
          <a:p>
            <a:pPr marL="171450" indent="-171450">
              <a:buFontTx/>
              <a:buChar char="-"/>
            </a:pPr>
            <a:r>
              <a:rPr lang="en-US" dirty="0"/>
              <a:t>http://www.sciencedirect.com/science/article/pii/S0016706115000427</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kern="1200" dirty="0">
                <a:solidFill>
                  <a:schemeClr val="tx1"/>
                </a:solidFill>
                <a:effectLst/>
                <a:latin typeface="+mn-lt"/>
                <a:ea typeface="+mn-ea"/>
                <a:cs typeface="+mn-cs"/>
              </a:rPr>
              <a:t>Nauman, Travis W., et al. "Ghosts of the forest: Mapping </a:t>
            </a:r>
            <a:r>
              <a:rPr lang="en-US" sz="1200" kern="1200" dirty="0" err="1">
                <a:solidFill>
                  <a:schemeClr val="tx1"/>
                </a:solidFill>
                <a:effectLst/>
                <a:latin typeface="+mn-lt"/>
                <a:ea typeface="+mn-ea"/>
                <a:cs typeface="+mn-cs"/>
              </a:rPr>
              <a:t>pedomemory</a:t>
            </a:r>
            <a:r>
              <a:rPr lang="en-US" sz="1200" kern="1200" dirty="0">
                <a:solidFill>
                  <a:schemeClr val="tx1"/>
                </a:solidFill>
                <a:effectLst/>
                <a:latin typeface="+mn-lt"/>
                <a:ea typeface="+mn-ea"/>
                <a:cs typeface="+mn-cs"/>
              </a:rPr>
              <a:t> to guide forest restoration." </a:t>
            </a:r>
            <a:r>
              <a:rPr lang="en-US" sz="1200" i="1" kern="1200" dirty="0" err="1">
                <a:solidFill>
                  <a:schemeClr val="tx1"/>
                </a:solidFill>
                <a:effectLst/>
                <a:latin typeface="+mn-lt"/>
                <a:ea typeface="+mn-ea"/>
                <a:cs typeface="+mn-cs"/>
              </a:rPr>
              <a:t>Geoderma</a:t>
            </a:r>
            <a:r>
              <a:rPr lang="en-US" sz="1200" kern="1200" dirty="0">
                <a:solidFill>
                  <a:schemeClr val="tx1"/>
                </a:solidFill>
                <a:effectLst/>
                <a:latin typeface="+mn-lt"/>
                <a:ea typeface="+mn-ea"/>
                <a:cs typeface="+mn-cs"/>
              </a:rPr>
              <a:t> 247 (2015): 51-64.</a:t>
            </a:r>
          </a:p>
          <a:p>
            <a:pPr marL="171450" indent="-171450">
              <a:buFontTx/>
              <a:buChar char="-"/>
            </a:pPr>
            <a:endParaRPr lang="en-US" dirty="0"/>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EB7D7BA2-B3D4-4DED-AA8D-DEB707B40147}" type="slidenum">
              <a:rPr lang="en-US" smtClean="0"/>
              <a:t>36</a:t>
            </a:fld>
            <a:endParaRPr lang="en-US"/>
          </a:p>
        </p:txBody>
      </p:sp>
    </p:spTree>
    <p:extLst>
      <p:ext uri="{BB962C8B-B14F-4D97-AF65-F5344CB8AC3E}">
        <p14:creationId xmlns:p14="http://schemas.microsoft.com/office/powerpoint/2010/main" val="7271441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To get a more continuous</a:t>
            </a:r>
            <a:r>
              <a:rPr lang="en-US" baseline="0" dirty="0"/>
              <a:t> model, a random forest probability model was produced.</a:t>
            </a:r>
          </a:p>
          <a:p>
            <a:pPr marL="171450" indent="-171450">
              <a:buFontTx/>
              <a:buChar char="-"/>
            </a:pPr>
            <a:r>
              <a:rPr lang="en-US" baseline="0" dirty="0"/>
              <a:t>Combines many trees built using random sample subsets and random variable-subset selection to create more robust model. </a:t>
            </a:r>
          </a:p>
          <a:p>
            <a:pPr marL="171450" indent="-171450">
              <a:buFontTx/>
              <a:buChar char="-"/>
            </a:pPr>
            <a:r>
              <a:rPr lang="en-US" baseline="0" dirty="0"/>
              <a:t>Determined threshold by holding back 33% of data from a model run and adjusting </a:t>
            </a:r>
            <a:r>
              <a:rPr lang="en-US" baseline="0" dirty="0" err="1"/>
              <a:t>prob</a:t>
            </a:r>
            <a:r>
              <a:rPr lang="en-US" baseline="0" dirty="0"/>
              <a:t> thresh to get best </a:t>
            </a:r>
            <a:r>
              <a:rPr lang="en-US" baseline="0" dirty="0" err="1"/>
              <a:t>confustion</a:t>
            </a:r>
            <a:r>
              <a:rPr lang="en-US" baseline="0" dirty="0"/>
              <a:t> matrix.</a:t>
            </a: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EB7D7BA2-B3D4-4DED-AA8D-DEB707B40147}" type="slidenum">
              <a:rPr lang="en-US" smtClean="0"/>
              <a:t>37</a:t>
            </a:fld>
            <a:endParaRPr lang="en-US"/>
          </a:p>
        </p:txBody>
      </p:sp>
    </p:spTree>
    <p:extLst>
      <p:ext uri="{BB962C8B-B14F-4D97-AF65-F5344CB8AC3E}">
        <p14:creationId xmlns:p14="http://schemas.microsoft.com/office/powerpoint/2010/main" val="5345052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validation results using withheld data indicated a maximum classification agreement at a 0.57 probability threshold to separate </a:t>
            </a:r>
            <a:r>
              <a:rPr lang="en-US" dirty="0" err="1"/>
              <a:t>spodic</a:t>
            </a:r>
            <a:r>
              <a:rPr lang="en-US" dirty="0"/>
              <a:t> from non-</a:t>
            </a:r>
            <a:r>
              <a:rPr lang="en-US" dirty="0" err="1"/>
              <a:t>spodic</a:t>
            </a:r>
            <a:r>
              <a:rPr lang="en-US" dirty="0"/>
              <a:t> predictions and indicated that predictions of </a:t>
            </a:r>
            <a:r>
              <a:rPr lang="en-US" dirty="0" err="1"/>
              <a:t>spodic</a:t>
            </a:r>
            <a:r>
              <a:rPr lang="en-US" dirty="0"/>
              <a:t> sites were more reliable than those of non-</a:t>
            </a:r>
            <a:r>
              <a:rPr lang="en-US" dirty="0" err="1"/>
              <a:t>spodic</a:t>
            </a:r>
            <a:r>
              <a:rPr lang="en-US" dirty="0"/>
              <a:t> sites (</a:t>
            </a:r>
            <a:r>
              <a:rPr lang="en-US" dirty="0">
                <a:hlinkClick r:id="rId3"/>
              </a:rPr>
              <a:t>Table 3</a:t>
            </a:r>
            <a:r>
              <a:rPr lang="en-US" dirty="0"/>
              <a:t>). “</a:t>
            </a:r>
          </a:p>
        </p:txBody>
      </p:sp>
      <p:sp>
        <p:nvSpPr>
          <p:cNvPr id="4" name="Slide Number Placeholder 3"/>
          <p:cNvSpPr>
            <a:spLocks noGrp="1"/>
          </p:cNvSpPr>
          <p:nvPr>
            <p:ph type="sldNum" sz="quarter" idx="10"/>
          </p:nvPr>
        </p:nvSpPr>
        <p:spPr/>
        <p:txBody>
          <a:bodyPr/>
          <a:lstStyle/>
          <a:p>
            <a:fld id="{34B6DF01-BD0A-4C66-A064-3E3C7A4D4B0A}" type="slidenum">
              <a:rPr lang="en-US" smtClean="0"/>
              <a:pPr/>
              <a:t>38</a:t>
            </a:fld>
            <a:endParaRPr lang="en-US"/>
          </a:p>
        </p:txBody>
      </p:sp>
    </p:spTree>
    <p:extLst>
      <p:ext uri="{BB962C8B-B14F-4D97-AF65-F5344CB8AC3E}">
        <p14:creationId xmlns:p14="http://schemas.microsoft.com/office/powerpoint/2010/main" val="12176564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4B6DF01-BD0A-4C66-A064-3E3C7A4D4B0A}" type="slidenum">
              <a:rPr lang="en-US" smtClean="0"/>
              <a:pPr/>
              <a:t>42</a:t>
            </a:fld>
            <a:endParaRPr lang="en-US"/>
          </a:p>
        </p:txBody>
      </p:sp>
    </p:spTree>
    <p:extLst>
      <p:ext uri="{BB962C8B-B14F-4D97-AF65-F5344CB8AC3E}">
        <p14:creationId xmlns:p14="http://schemas.microsoft.com/office/powerpoint/2010/main" val="19009936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work being done by staff a the soil</a:t>
            </a:r>
            <a:r>
              <a:rPr lang="en-US" baseline="0" dirty="0"/>
              <a:t> survey center to relate SOC to water holding capacity.</a:t>
            </a:r>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43</a:t>
            </a:fld>
            <a:endParaRPr lang="en-US"/>
          </a:p>
        </p:txBody>
      </p:sp>
    </p:spTree>
    <p:extLst>
      <p:ext uri="{BB962C8B-B14F-4D97-AF65-F5344CB8AC3E}">
        <p14:creationId xmlns:p14="http://schemas.microsoft.com/office/powerpoint/2010/main" val="28300586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start first with spatial data or data sources.</a:t>
            </a:r>
          </a:p>
          <a:p>
            <a:r>
              <a:rPr lang="en-US" dirty="0"/>
              <a:t> </a:t>
            </a:r>
          </a:p>
          <a:p>
            <a:r>
              <a:rPr lang="en-US" dirty="0"/>
              <a:t>This is Dillon</a:t>
            </a:r>
            <a:r>
              <a:rPr lang="en-US" baseline="0" dirty="0"/>
              <a:t> Creek HUC 12 watershed in MLRA 127 in southern Indiana. </a:t>
            </a:r>
          </a:p>
          <a:p>
            <a:endParaRPr lang="en-US" baseline="0" dirty="0"/>
          </a:p>
          <a:p>
            <a:r>
              <a:rPr lang="en-US" baseline="0" dirty="0"/>
              <a:t>We extracted elevation data to 95 georeferenced points with measured soil depth to </a:t>
            </a:r>
            <a:r>
              <a:rPr lang="en-US" baseline="0" dirty="0" err="1"/>
              <a:t>paralithic</a:t>
            </a:r>
            <a:r>
              <a:rPr lang="en-US" baseline="0" dirty="0"/>
              <a:t>.</a:t>
            </a:r>
          </a:p>
          <a:p>
            <a:endParaRPr lang="en-US" baseline="0" dirty="0"/>
          </a:p>
          <a:p>
            <a:r>
              <a:rPr lang="en-US" baseline="0" dirty="0"/>
              <a:t>The RMSE between 5 and 90 m grid resolution is about 3.3 m. </a:t>
            </a:r>
          </a:p>
          <a:p>
            <a:endParaRPr lang="en-US" baseline="0" dirty="0"/>
          </a:p>
          <a:p>
            <a:r>
              <a:rPr lang="en-US" baseline="0" dirty="0"/>
              <a:t>That may not seem too bad, well until we start thinking about deriving some derivatives from the elevation. </a:t>
            </a:r>
          </a:p>
          <a:p>
            <a:endParaRPr lang="en-US" baseline="0" dirty="0"/>
          </a:p>
          <a:p>
            <a:r>
              <a:rPr lang="en-US" dirty="0"/>
              <a:t>Data Files in different formats:</a:t>
            </a:r>
          </a:p>
          <a:p>
            <a:r>
              <a:rPr lang="en-US" dirty="0"/>
              <a:t>Dillon_Cr_WSH_ SD_TA.xlsx</a:t>
            </a:r>
          </a:p>
          <a:p>
            <a:r>
              <a:rPr lang="en-US" dirty="0"/>
              <a:t>Dillon_Cr_WSH_ SD_TA.txt</a:t>
            </a:r>
          </a:p>
          <a:p>
            <a:r>
              <a:rPr lang="en-US" dirty="0"/>
              <a:t>Dillon_Cr_WSH_ SD_TA.csv</a:t>
            </a:r>
          </a:p>
          <a:p>
            <a:endParaRPr lang="en-US" dirty="0"/>
          </a:p>
          <a:p>
            <a:r>
              <a:rPr lang="en-US" dirty="0"/>
              <a:t>Projection: NAD83 UTM 16N</a:t>
            </a:r>
          </a:p>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Exercise: A simple R code to explore data (co-linearity etc.), multiple regressions and some residuals and plot them graphically. Print the info to see the model performance.</a:t>
            </a:r>
          </a:p>
          <a:p>
            <a:endParaRPr lang="en-US" dirty="0"/>
          </a:p>
          <a:p>
            <a:endParaRPr lang="en-US" dirty="0"/>
          </a:p>
        </p:txBody>
      </p:sp>
      <p:sp>
        <p:nvSpPr>
          <p:cNvPr id="4" name="Slide Number Placeholder 3"/>
          <p:cNvSpPr>
            <a:spLocks noGrp="1"/>
          </p:cNvSpPr>
          <p:nvPr>
            <p:ph type="sldNum" sz="quarter" idx="10"/>
          </p:nvPr>
        </p:nvSpPr>
        <p:spPr/>
        <p:txBody>
          <a:bodyPr/>
          <a:lstStyle/>
          <a:p>
            <a:fld id="{4D9C179D-3554-41BC-AC19-3AEE0A69A76C}" type="slidenum">
              <a:rPr lang="en-US" smtClean="0"/>
              <a:t>44</a:t>
            </a:fld>
            <a:endParaRPr lang="en-US"/>
          </a:p>
        </p:txBody>
      </p:sp>
    </p:spTree>
    <p:extLst>
      <p:ext uri="{BB962C8B-B14F-4D97-AF65-F5344CB8AC3E}">
        <p14:creationId xmlns:p14="http://schemas.microsoft.com/office/powerpoint/2010/main" val="10512919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use slope as an example.</a:t>
            </a:r>
            <a:r>
              <a:rPr lang="en-US" baseline="0" dirty="0"/>
              <a:t> Notice now the RMSE that is 6.0%. </a:t>
            </a:r>
          </a:p>
          <a:p>
            <a:endParaRPr lang="en-US" baseline="0" dirty="0"/>
          </a:p>
          <a:p>
            <a:r>
              <a:rPr lang="en-US" baseline="0" dirty="0"/>
              <a:t>Again, the influence of this difference it depends on the use purpose.  </a:t>
            </a:r>
          </a:p>
          <a:p>
            <a:endParaRPr lang="en-US" baseline="0" dirty="0"/>
          </a:p>
          <a:p>
            <a:r>
              <a:rPr lang="en-US" baseline="0" dirty="0"/>
              <a:t>When predicting the spatial occurrence of a class (</a:t>
            </a:r>
            <a:r>
              <a:rPr lang="en-US" baseline="0" dirty="0" err="1"/>
              <a:t>smu</a:t>
            </a:r>
            <a:r>
              <a:rPr lang="en-US" baseline="0" dirty="0"/>
              <a:t>) or property the quality/accuracy of the input to make spatial predictions plays a major role. </a:t>
            </a:r>
            <a:endParaRPr lang="en-US" dirty="0"/>
          </a:p>
        </p:txBody>
      </p:sp>
      <p:sp>
        <p:nvSpPr>
          <p:cNvPr id="4" name="Slide Number Placeholder 3"/>
          <p:cNvSpPr>
            <a:spLocks noGrp="1"/>
          </p:cNvSpPr>
          <p:nvPr>
            <p:ph type="sldNum" sz="quarter" idx="10"/>
          </p:nvPr>
        </p:nvSpPr>
        <p:spPr/>
        <p:txBody>
          <a:bodyPr/>
          <a:lstStyle/>
          <a:p>
            <a:fld id="{4D9C179D-3554-41BC-AC19-3AEE0A69A76C}" type="slidenum">
              <a:rPr lang="en-US" smtClean="0"/>
              <a:t>45</a:t>
            </a:fld>
            <a:endParaRPr lang="en-US"/>
          </a:p>
        </p:txBody>
      </p:sp>
    </p:spTree>
    <p:extLst>
      <p:ext uri="{BB962C8B-B14F-4D97-AF65-F5344CB8AC3E}">
        <p14:creationId xmlns:p14="http://schemas.microsoft.com/office/powerpoint/2010/main" val="36860365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Martin and Rey, 2000  - https://pdfs.semanticscholar.org/b9e1/83e17a4e0e40b0e2818a231ec103b24cf6fa.pdf</a:t>
            </a:r>
          </a:p>
          <a:p>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11</a:t>
            </a:fld>
            <a:endParaRPr lang="en-US"/>
          </a:p>
        </p:txBody>
      </p:sp>
    </p:spTree>
    <p:extLst>
      <p:ext uri="{BB962C8B-B14F-4D97-AF65-F5344CB8AC3E}">
        <p14:creationId xmlns:p14="http://schemas.microsoft.com/office/powerpoint/2010/main" val="7875845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716C353-2211-4B0F-8356-B0A132879861}" type="slidenum">
              <a:rPr lang="nl-NL" altLang="en-US"/>
              <a:pPr/>
              <a:t>13</a:t>
            </a:fld>
            <a:endParaRPr lang="nl-NL" altLang="en-US"/>
          </a:p>
        </p:txBody>
      </p:sp>
      <p:sp>
        <p:nvSpPr>
          <p:cNvPr id="69634" name="Rectangle 2"/>
          <p:cNvSpPr>
            <a:spLocks noGrp="1" noRot="1" noChangeAspect="1" noChangeArrowheads="1" noTextEdit="1"/>
          </p:cNvSpPr>
          <p:nvPr>
            <p:ph type="sldImg"/>
          </p:nvPr>
        </p:nvSpPr>
        <p:spPr>
          <a:xfrm>
            <a:off x="877888" y="490538"/>
            <a:ext cx="4908550" cy="3683000"/>
          </a:xfrm>
          <a:ln/>
        </p:spPr>
      </p:sp>
      <p:sp>
        <p:nvSpPr>
          <p:cNvPr id="69635" name="Rectangle 3"/>
          <p:cNvSpPr>
            <a:spLocks noGrp="1" noChangeArrowheads="1"/>
          </p:cNvSpPr>
          <p:nvPr>
            <p:ph type="body" idx="1"/>
          </p:nvPr>
        </p:nvSpPr>
        <p:spPr/>
        <p:txBody>
          <a:bodyPr/>
          <a:lstStyle/>
          <a:p>
            <a:r>
              <a:rPr lang="en-GB" altLang="en-US" dirty="0"/>
              <a:t>The previous graph showed the apparent validity of a regression model. It is of more interest to study the internal validity, that is the performance on an underlying population (also labelled ‘reproducibility’), or external validity, that is the performance on a different population (also labelled ‘generalizability’ or ‘transportability’).</a:t>
            </a:r>
          </a:p>
        </p:txBody>
      </p:sp>
    </p:spTree>
    <p:extLst>
      <p:ext uri="{BB962C8B-B14F-4D97-AF65-F5344CB8AC3E}">
        <p14:creationId xmlns:p14="http://schemas.microsoft.com/office/powerpoint/2010/main" val="17583775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heteroscedasticity (also spelled </a:t>
            </a:r>
            <a:r>
              <a:rPr lang="en-US" dirty="0" err="1"/>
              <a:t>heteroskedasticity</a:t>
            </a:r>
            <a:r>
              <a:rPr lang="en-US" dirty="0"/>
              <a:t>) refers to the circumstance in which the variability of a variable is unequal across the range of values of a second variable that predicts it.</a:t>
            </a:r>
          </a:p>
          <a:p>
            <a:endParaRPr lang="en-US" dirty="0"/>
          </a:p>
          <a:p>
            <a:pPr rtl="0"/>
            <a:r>
              <a:rPr lang="en-US" dirty="0">
                <a:effectLst/>
              </a:rPr>
              <a:t>In </a:t>
            </a:r>
            <a:r>
              <a:rPr lang="en-US" dirty="0">
                <a:effectLst/>
                <a:hlinkClick r:id="rId3" tooltip="Statistics"/>
              </a:rPr>
              <a:t>statistics</a:t>
            </a:r>
            <a:r>
              <a:rPr lang="en-US" dirty="0">
                <a:effectLst/>
              </a:rPr>
              <a:t>, a collection of </a:t>
            </a:r>
            <a:r>
              <a:rPr lang="en-US" dirty="0">
                <a:effectLst/>
                <a:hlinkClick r:id="rId4" tooltip="Random variable"/>
              </a:rPr>
              <a:t>random variables</a:t>
            </a:r>
            <a:r>
              <a:rPr lang="en-US" dirty="0">
                <a:effectLst/>
              </a:rPr>
              <a:t> is </a:t>
            </a:r>
            <a:r>
              <a:rPr lang="en-US" b="1" dirty="0">
                <a:effectLst/>
              </a:rPr>
              <a:t>heteroscedastic</a:t>
            </a:r>
            <a:r>
              <a:rPr lang="en-US" dirty="0">
                <a:effectLst/>
              </a:rPr>
              <a:t> (or </a:t>
            </a:r>
            <a:r>
              <a:rPr lang="en-US" b="1" dirty="0">
                <a:effectLst/>
              </a:rPr>
              <a:t>heteroskedastic</a:t>
            </a:r>
            <a:r>
              <a:rPr lang="en-US" dirty="0">
                <a:effectLst/>
              </a:rPr>
              <a:t>;</a:t>
            </a:r>
            <a:r>
              <a:rPr lang="en-US" baseline="30000" dirty="0">
                <a:effectLst/>
                <a:hlinkClick r:id="rId5"/>
              </a:rPr>
              <a:t>[notes 1]</a:t>
            </a:r>
            <a:r>
              <a:rPr lang="en-US" dirty="0">
                <a:effectLst/>
              </a:rPr>
              <a:t> from </a:t>
            </a:r>
            <a:r>
              <a:rPr lang="en-US" dirty="0">
                <a:effectLst/>
                <a:hlinkClick r:id="rId6" tooltip="Ancient Greek"/>
              </a:rPr>
              <a:t>Ancient Greek</a:t>
            </a:r>
            <a:r>
              <a:rPr lang="en-US" dirty="0">
                <a:effectLst/>
              </a:rPr>
              <a:t> </a:t>
            </a:r>
            <a:r>
              <a:rPr lang="en-US" i="1" dirty="0">
                <a:effectLst/>
              </a:rPr>
              <a:t>hetero</a:t>
            </a:r>
            <a:r>
              <a:rPr lang="en-US" dirty="0">
                <a:effectLst/>
              </a:rPr>
              <a:t> “different” and </a:t>
            </a:r>
            <a:r>
              <a:rPr lang="en-US" i="1" dirty="0" err="1">
                <a:effectLst/>
              </a:rPr>
              <a:t>skedasis</a:t>
            </a:r>
            <a:r>
              <a:rPr lang="en-US" dirty="0">
                <a:effectLst/>
              </a:rPr>
              <a:t> “dispersion”) if there are sub-populations that have different variabilities from others. Here "variability" could be quantified by the </a:t>
            </a:r>
            <a:r>
              <a:rPr lang="en-US" dirty="0">
                <a:effectLst/>
                <a:hlinkClick r:id="rId7" tooltip="Variance"/>
              </a:rPr>
              <a:t>variance</a:t>
            </a:r>
            <a:r>
              <a:rPr lang="en-US" dirty="0">
                <a:effectLst/>
              </a:rPr>
              <a:t> or any other measure of </a:t>
            </a:r>
            <a:r>
              <a:rPr lang="en-US" dirty="0">
                <a:effectLst/>
                <a:hlinkClick r:id="rId8" tooltip="Statistical dispersion"/>
              </a:rPr>
              <a:t>statistical dispersion</a:t>
            </a:r>
            <a:r>
              <a:rPr lang="en-US" dirty="0">
                <a:effectLst/>
              </a:rPr>
              <a:t>. Thus heteroscedasticity is the absence of </a:t>
            </a:r>
            <a:r>
              <a:rPr lang="en-US" dirty="0">
                <a:effectLst/>
                <a:hlinkClick r:id="rId9" tooltip="Homoscedasticity"/>
              </a:rPr>
              <a:t>homoscedasticity</a:t>
            </a:r>
            <a:r>
              <a:rPr lang="en-US" dirty="0">
                <a:effectLst/>
              </a:rPr>
              <a:t>.</a:t>
            </a:r>
          </a:p>
          <a:p>
            <a:pPr rtl="0"/>
            <a:r>
              <a:rPr lang="en-US" dirty="0">
                <a:effectLst/>
              </a:rPr>
              <a:t>The existence of heteroscedasticity is a major concern in the application of </a:t>
            </a:r>
            <a:r>
              <a:rPr lang="en-US" dirty="0">
                <a:effectLst/>
                <a:hlinkClick r:id="rId10" tooltip="Regression analysis"/>
              </a:rPr>
              <a:t>regression analysis</a:t>
            </a:r>
            <a:r>
              <a:rPr lang="en-US" dirty="0">
                <a:effectLst/>
              </a:rPr>
              <a:t>, including the </a:t>
            </a:r>
            <a:r>
              <a:rPr lang="en-US" dirty="0">
                <a:effectLst/>
                <a:hlinkClick r:id="rId11" tooltip="Analysis of variance"/>
              </a:rPr>
              <a:t>analysis of variance</a:t>
            </a:r>
            <a:r>
              <a:rPr lang="en-US" dirty="0">
                <a:effectLst/>
              </a:rPr>
              <a:t>, as it can invalidate </a:t>
            </a:r>
            <a:r>
              <a:rPr lang="en-US" dirty="0">
                <a:effectLst/>
                <a:hlinkClick r:id="rId12" tooltip="Statistical hypothesis testing"/>
              </a:rPr>
              <a:t>statistical tests of significance</a:t>
            </a:r>
            <a:r>
              <a:rPr lang="en-US" dirty="0">
                <a:effectLst/>
              </a:rPr>
              <a:t> that assume that the </a:t>
            </a:r>
            <a:r>
              <a:rPr lang="en-US" dirty="0">
                <a:effectLst/>
                <a:hlinkClick r:id="rId13" tooltip="Errors and residuals in statistics"/>
              </a:rPr>
              <a:t>modelling errors</a:t>
            </a:r>
            <a:r>
              <a:rPr lang="en-US" dirty="0">
                <a:effectLst/>
              </a:rPr>
              <a:t> are uncorrelated and uniform—hence that their variances do not vary with the effects being modeled. For instance, while the </a:t>
            </a:r>
            <a:r>
              <a:rPr lang="en-US" dirty="0">
                <a:effectLst/>
                <a:hlinkClick r:id="rId14" tooltip="Ordinary least squares"/>
              </a:rPr>
              <a:t>ordinary least squares</a:t>
            </a:r>
            <a:r>
              <a:rPr lang="en-US" dirty="0">
                <a:effectLst/>
              </a:rPr>
              <a:t> estimator is still unbiased in the presence of heteroscedasticity, it is inefficient because the true variance and covariance are underestimated.</a:t>
            </a:r>
            <a:r>
              <a:rPr lang="en-US" baseline="30000" dirty="0">
                <a:effectLst/>
                <a:hlinkClick r:id="rId15"/>
              </a:rPr>
              <a:t>[1]</a:t>
            </a:r>
            <a:r>
              <a:rPr lang="en-US" baseline="30000" dirty="0">
                <a:effectLst/>
                <a:hlinkClick r:id="rId16"/>
              </a:rPr>
              <a:t>[2]</a:t>
            </a:r>
            <a:r>
              <a:rPr lang="en-US" dirty="0">
                <a:effectLst/>
              </a:rPr>
              <a:t> Similarly, in testing for differences between sub-populations using a </a:t>
            </a:r>
            <a:r>
              <a:rPr lang="en-US" dirty="0">
                <a:effectLst/>
                <a:hlinkClick r:id="rId17" tooltip="Location test"/>
              </a:rPr>
              <a:t>location test</a:t>
            </a:r>
            <a:r>
              <a:rPr lang="en-US" dirty="0">
                <a:effectLst/>
              </a:rPr>
              <a:t>, some standard tests assume that variances within groups are equal.</a:t>
            </a:r>
          </a:p>
          <a:p>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15</a:t>
            </a:fld>
            <a:endParaRPr lang="en-US"/>
          </a:p>
        </p:txBody>
      </p:sp>
    </p:spTree>
    <p:extLst>
      <p:ext uri="{BB962C8B-B14F-4D97-AF65-F5344CB8AC3E}">
        <p14:creationId xmlns:p14="http://schemas.microsoft.com/office/powerpoint/2010/main" val="15349379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Thompson, James A., James C. Bell, and Charles A. Butler. "Quantitative soil-landscape modeling for estimating the areal extent of hydromorphic soils." </a:t>
            </a:r>
            <a:r>
              <a:rPr lang="en-US" sz="1200" i="1" kern="1200" dirty="0">
                <a:solidFill>
                  <a:schemeClr val="tx1"/>
                </a:solidFill>
                <a:effectLst/>
                <a:latin typeface="+mn-lt"/>
                <a:ea typeface="+mn-ea"/>
                <a:cs typeface="+mn-cs"/>
              </a:rPr>
              <a:t>Soil Science Society of America Journal</a:t>
            </a:r>
            <a:r>
              <a:rPr lang="en-US" sz="1200" kern="1200" dirty="0">
                <a:solidFill>
                  <a:schemeClr val="tx1"/>
                </a:solidFill>
                <a:effectLst/>
                <a:latin typeface="+mn-lt"/>
                <a:ea typeface="+mn-ea"/>
                <a:cs typeface="+mn-cs"/>
              </a:rPr>
              <a:t> 61.3 (1997): 971-980.</a:t>
            </a:r>
          </a:p>
          <a:p>
            <a:endParaRPr lang="en-US" dirty="0"/>
          </a:p>
          <a:p>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17</a:t>
            </a:fld>
            <a:endParaRPr lang="en-US"/>
          </a:p>
        </p:txBody>
      </p:sp>
    </p:spTree>
    <p:extLst>
      <p:ext uri="{BB962C8B-B14F-4D97-AF65-F5344CB8AC3E}">
        <p14:creationId xmlns:p14="http://schemas.microsoft.com/office/powerpoint/2010/main" val="7971973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work being done by staff a the soil</a:t>
            </a:r>
            <a:r>
              <a:rPr lang="en-US" baseline="0" dirty="0"/>
              <a:t> survey center to relate SOC to water holding capacity.</a:t>
            </a:r>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18</a:t>
            </a:fld>
            <a:endParaRPr lang="en-US"/>
          </a:p>
        </p:txBody>
      </p:sp>
    </p:spTree>
    <p:extLst>
      <p:ext uri="{BB962C8B-B14F-4D97-AF65-F5344CB8AC3E}">
        <p14:creationId xmlns:p14="http://schemas.microsoft.com/office/powerpoint/2010/main" val="19815258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19</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r>
              <a:rPr lang="en-GB" altLang="en-US"/>
              <a:t>Three internal validation techniques are shown. Split-sample means that a random split is made, resulting in e.g. a 50% development and a 50% validation sample. Cross-validation uses the same principle, but alternates the development and validation samples (e.g. 50:50 split means 2 development and test rounds; a 90:10 split 10 rounds). The most extreme variant of cross-validation is the ‘jack-knife’, where n-1 patients are used for model development, with validation on the patient who was left out. The bootstrap is however the preferred technique (see next slide).</a:t>
            </a:r>
          </a:p>
        </p:txBody>
      </p:sp>
    </p:spTree>
    <p:extLst>
      <p:ext uri="{BB962C8B-B14F-4D97-AF65-F5344CB8AC3E}">
        <p14:creationId xmlns:p14="http://schemas.microsoft.com/office/powerpoint/2010/main" val="42014693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*Shannon’s entropy - </a:t>
            </a:r>
          </a:p>
          <a:p>
            <a:r>
              <a:rPr lang="en-US" dirty="0"/>
              <a:t>648.1 Accuracy and Uncertainty </a:t>
            </a:r>
          </a:p>
          <a:p>
            <a:r>
              <a:rPr lang="en-US" dirty="0"/>
              <a:t>Part 648 – Digital Soil Mapping – Raster Products</a:t>
            </a:r>
          </a:p>
          <a:p>
            <a:r>
              <a:rPr lang="en-US" dirty="0"/>
              <a:t>https://directives.sc.egov.usda.gov/OpenNonWebContent.aspx?content=42414.wba</a:t>
            </a:r>
          </a:p>
        </p:txBody>
      </p:sp>
      <p:sp>
        <p:nvSpPr>
          <p:cNvPr id="4" name="Slide Number Placeholder 3"/>
          <p:cNvSpPr>
            <a:spLocks noGrp="1"/>
          </p:cNvSpPr>
          <p:nvPr>
            <p:ph type="sldNum" sz="quarter" idx="10"/>
          </p:nvPr>
        </p:nvSpPr>
        <p:spPr/>
        <p:txBody>
          <a:bodyPr/>
          <a:lstStyle/>
          <a:p>
            <a:fld id="{34B6DF01-BD0A-4C66-A064-3E3C7A4D4B0A}" type="slidenum">
              <a:rPr lang="en-US" smtClean="0"/>
              <a:pPr/>
              <a:t>20</a:t>
            </a:fld>
            <a:endParaRPr lang="en-US"/>
          </a:p>
        </p:txBody>
      </p:sp>
    </p:spTree>
    <p:extLst>
      <p:ext uri="{BB962C8B-B14F-4D97-AF65-F5344CB8AC3E}">
        <p14:creationId xmlns:p14="http://schemas.microsoft.com/office/powerpoint/2010/main" val="26017322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Autofit/>
          </a:bodyPr>
          <a:lstStyle>
            <a:lvl1pPr>
              <a:defRPr sz="5400"/>
            </a:lvl1p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F541AB0-5ECD-4F0C-8435-DFC39302280B}" type="datetimeFigureOut">
              <a:rPr lang="en-US" smtClean="0"/>
              <a:pPr/>
              <a:t>12/6/2018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41981447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F541AB0-5ECD-4F0C-8435-DFC39302280B}" type="datetimeFigureOut">
              <a:rPr lang="en-US" smtClean="0"/>
              <a:pPr/>
              <a:t>12/6/2018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40405243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F541AB0-5ECD-4F0C-8435-DFC39302280B}" type="datetimeFigureOut">
              <a:rPr lang="en-US" smtClean="0"/>
              <a:pPr/>
              <a:t>12/6/2018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3013750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686800" cy="640080"/>
          </a:xfrm>
        </p:spPr>
        <p:txBody>
          <a:bodyPr anchor="t"/>
          <a:lstStyle>
            <a:lvl1pPr>
              <a:defRPr sz="3600"/>
            </a:lvl1pPr>
          </a:lstStyle>
          <a:p>
            <a:r>
              <a:rPr lang="en-US" dirty="0"/>
              <a:t>Click to edit Master title style</a:t>
            </a:r>
          </a:p>
        </p:txBody>
      </p:sp>
      <p:sp>
        <p:nvSpPr>
          <p:cNvPr id="3" name="Content Placeholder 2"/>
          <p:cNvSpPr>
            <a:spLocks noGrp="1"/>
          </p:cNvSpPr>
          <p:nvPr>
            <p:ph idx="1"/>
          </p:nvPr>
        </p:nvSpPr>
        <p:spPr>
          <a:noFill/>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11"/>
          <p:cNvSpPr>
            <a:spLocks noGrp="1"/>
          </p:cNvSpPr>
          <p:nvPr>
            <p:ph type="body" sz="quarter" idx="10"/>
          </p:nvPr>
        </p:nvSpPr>
        <p:spPr>
          <a:xfrm>
            <a:off x="2423160" y="6477000"/>
            <a:ext cx="4297680" cy="365760"/>
          </a:xfrm>
          <a:noFill/>
        </p:spPr>
        <p:txBody>
          <a:bodyPr anchor="b"/>
          <a:lstStyle>
            <a:lvl1pPr marL="0" indent="0" algn="ctr">
              <a:buNone/>
              <a:defRPr sz="1100">
                <a:solidFill>
                  <a:schemeClr val="bg1"/>
                </a:solidFill>
                <a:latin typeface="Fira Sans Light" pitchFamily="34" charset="0"/>
                <a:ea typeface="Fira Sans Light" pitchFamily="34" charset="0"/>
                <a:cs typeface="Arial" pitchFamily="34" charset="0"/>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Click to edit Master text styles</a:t>
            </a:r>
          </a:p>
        </p:txBody>
      </p:sp>
    </p:spTree>
    <p:extLst>
      <p:ext uri="{BB962C8B-B14F-4D97-AF65-F5344CB8AC3E}">
        <p14:creationId xmlns:p14="http://schemas.microsoft.com/office/powerpoint/2010/main" val="39527251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686800" cy="640080"/>
          </a:xfrm>
        </p:spPr>
        <p:txBody>
          <a:bodyPr anchor="t"/>
          <a:lstStyle>
            <a:lvl1pPr>
              <a:defRPr sz="3600"/>
            </a:lvl1pPr>
          </a:lstStyle>
          <a:p>
            <a:r>
              <a:rPr lang="en-US" dirty="0"/>
              <a:t>Click to edit Master title style</a:t>
            </a:r>
          </a:p>
        </p:txBody>
      </p:sp>
      <p:sp>
        <p:nvSpPr>
          <p:cNvPr id="3" name="Content Placeholder 2"/>
          <p:cNvSpPr>
            <a:spLocks noGrp="1"/>
          </p:cNvSpPr>
          <p:nvPr>
            <p:ph idx="1"/>
          </p:nvPr>
        </p:nvSpPr>
        <p:spPr>
          <a:noFill/>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11"/>
          <p:cNvSpPr>
            <a:spLocks noGrp="1"/>
          </p:cNvSpPr>
          <p:nvPr>
            <p:ph type="body" sz="quarter" idx="10"/>
          </p:nvPr>
        </p:nvSpPr>
        <p:spPr>
          <a:xfrm>
            <a:off x="2423160" y="6477000"/>
            <a:ext cx="4297680" cy="365760"/>
          </a:xfrm>
          <a:noFill/>
        </p:spPr>
        <p:txBody>
          <a:bodyPr anchor="b"/>
          <a:lstStyle>
            <a:lvl1pPr marL="0" indent="0" algn="ctr">
              <a:buNone/>
              <a:defRPr sz="1100">
                <a:solidFill>
                  <a:schemeClr val="bg1"/>
                </a:solidFill>
                <a:latin typeface="Fira Sans Light" pitchFamily="34" charset="0"/>
                <a:ea typeface="Fira Sans Light" pitchFamily="34" charset="0"/>
                <a:cs typeface="Arial" pitchFamily="34" charset="0"/>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a:t>Click to edit Master text styles</a:t>
            </a:r>
          </a:p>
        </p:txBody>
      </p:sp>
    </p:spTree>
    <p:extLst>
      <p:ext uri="{BB962C8B-B14F-4D97-AF65-F5344CB8AC3E}">
        <p14:creationId xmlns:p14="http://schemas.microsoft.com/office/powerpoint/2010/main" val="9754099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F541AB0-5ECD-4F0C-8435-DFC39302280B}" type="datetimeFigureOut">
              <a:rPr lang="en-US" smtClean="0"/>
              <a:pPr/>
              <a:t>12/6/2018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37436140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F541AB0-5ECD-4F0C-8435-DFC39302280B}" type="datetimeFigureOut">
              <a:rPr lang="en-US" smtClean="0"/>
              <a:pPr/>
              <a:t>12/6/2018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23596118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19200"/>
            <a:ext cx="4038600" cy="512064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19200"/>
            <a:ext cx="4038600" cy="512064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F541AB0-5ECD-4F0C-8435-DFC39302280B}" type="datetimeFigureOut">
              <a:rPr lang="en-US" smtClean="0"/>
              <a:pPr/>
              <a:t>12/6/2018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1576869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219200"/>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828800"/>
            <a:ext cx="4040188" cy="44805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219200"/>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1828800"/>
            <a:ext cx="4041775" cy="44805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F541AB0-5ECD-4F0C-8435-DFC39302280B}" type="datetimeFigureOut">
              <a:rPr lang="en-US" smtClean="0"/>
              <a:pPr/>
              <a:t>12/6/2018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32053996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F541AB0-5ECD-4F0C-8435-DFC39302280B}" type="datetimeFigureOut">
              <a:rPr lang="en-US" smtClean="0"/>
              <a:pPr/>
              <a:t>12/6/2018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10275990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F541AB0-5ECD-4F0C-8435-DFC39302280B}" type="datetimeFigureOut">
              <a:rPr lang="en-US" smtClean="0"/>
              <a:pPr/>
              <a:t>12/6/2018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26444343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F541AB0-5ECD-4F0C-8435-DFC39302280B}" type="datetimeFigureOut">
              <a:rPr lang="en-US" smtClean="0"/>
              <a:pPr/>
              <a:t>12/6/2018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958809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F541AB0-5ECD-4F0C-8435-DFC39302280B}" type="datetimeFigureOut">
              <a:rPr lang="en-US" smtClean="0"/>
              <a:pPr/>
              <a:t>12/6/2018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4016694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9144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219200"/>
            <a:ext cx="8229600" cy="512064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F541AB0-5ECD-4F0C-8435-DFC39302280B}" type="datetimeFigureOut">
              <a:rPr lang="en-US" smtClean="0"/>
              <a:pPr/>
              <a:t>12/6/2018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4E5DF8-F63F-4758-AB35-74575B7F71F6}" type="slidenum">
              <a:rPr lang="en-US" smtClean="0"/>
              <a:pPr/>
              <a:t>‹#›</a:t>
            </a:fld>
            <a:endParaRPr lang="en-US"/>
          </a:p>
        </p:txBody>
      </p:sp>
    </p:spTree>
    <p:extLst>
      <p:ext uri="{BB962C8B-B14F-4D97-AF65-F5344CB8AC3E}">
        <p14:creationId xmlns:p14="http://schemas.microsoft.com/office/powerpoint/2010/main" val="344618214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defTabSz="914400" rtl="0" eaLnBrk="1" latinLnBrk="0" hangingPunct="1">
        <a:spcBef>
          <a:spcPct val="0"/>
        </a:spcBef>
        <a:buNone/>
        <a:defRPr sz="4400" b="1" kern="1200">
          <a:solidFill>
            <a:srgbClr val="FFC000"/>
          </a:solidFill>
          <a:effectLst>
            <a:outerShdw blurRad="38100" dist="38100" dir="2700000" algn="tl">
              <a:srgbClr val="000000">
                <a:alpha val="43137"/>
              </a:srgbClr>
            </a:outerShdw>
          </a:effectLst>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effectLst>
            <a:outerShdw blurRad="38100" dist="38100" dir="2700000" algn="tl">
              <a:srgbClr val="000000">
                <a:alpha val="43137"/>
              </a:srgbClr>
            </a:outerShdw>
          </a:effectLst>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effectLst>
            <a:outerShdw blurRad="38100" dist="38100" dir="2700000" algn="tl">
              <a:srgbClr val="000000">
                <a:alpha val="43137"/>
              </a:srgbClr>
            </a:outerShdw>
          </a:effectLst>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effectLst>
            <a:outerShdw blurRad="38100" dist="38100" dir="2700000" algn="tl">
              <a:srgbClr val="000000">
                <a:alpha val="43137"/>
              </a:srgbClr>
            </a:outerShdw>
          </a:effectLst>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effectLst>
            <a:outerShdw blurRad="38100" dist="38100" dir="2700000" algn="tl">
              <a:srgbClr val="000000">
                <a:alpha val="43137"/>
              </a:srgbClr>
            </a:outerShdw>
          </a:effectLst>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effectLst>
            <a:outerShdw blurRad="38100" dist="38100" dir="2700000" algn="tl">
              <a:srgbClr val="000000">
                <a:alpha val="43137"/>
              </a:srgbClr>
            </a:outerShdw>
          </a:effectLst>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directives.sc.egov.usda.gov/OpenNonWebContent.aspx?content=42414.wba"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hyperlink" Target="http://www.sciencedirect.com/science/article/pii/S0016706115000427#t0015"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10.tiff"/><Relationship Id="rId4" Type="http://schemas.openxmlformats.org/officeDocument/2006/relationships/image" Target="../media/image9.png"/></Relationships>
</file>

<file path=ppt/slides/_rels/slide45.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p:cNvSpPr>
            <a:spLocks noGrp="1"/>
          </p:cNvSpPr>
          <p:nvPr>
            <p:ph type="ctrTitle"/>
          </p:nvPr>
        </p:nvSpPr>
        <p:spPr/>
        <p:txBody>
          <a:bodyPr/>
          <a:lstStyle/>
          <a:p>
            <a:r>
              <a:rPr lang="en-US" dirty="0"/>
              <a:t>Validation and Uncertainty</a:t>
            </a:r>
          </a:p>
        </p:txBody>
      </p:sp>
      <p:sp>
        <p:nvSpPr>
          <p:cNvPr id="24" name="Subtitle 23"/>
          <p:cNvSpPr>
            <a:spLocks noGrp="1"/>
          </p:cNvSpPr>
          <p:nvPr>
            <p:ph type="subTitle" idx="1"/>
          </p:nvPr>
        </p:nvSpPr>
        <p:spPr/>
        <p:txBody>
          <a:bodyPr/>
          <a:lstStyle/>
          <a:p>
            <a:endParaRPr lang="en-US"/>
          </a:p>
        </p:txBody>
      </p:sp>
    </p:spTree>
    <p:extLst>
      <p:ext uri="{BB962C8B-B14F-4D97-AF65-F5344CB8AC3E}">
        <p14:creationId xmlns:p14="http://schemas.microsoft.com/office/powerpoint/2010/main" val="35397902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Exercise</a:t>
            </a:r>
          </a:p>
        </p:txBody>
      </p:sp>
      <p:sp>
        <p:nvSpPr>
          <p:cNvPr id="4" name="Text Placeholder 3"/>
          <p:cNvSpPr>
            <a:spLocks noGrp="1"/>
          </p:cNvSpPr>
          <p:nvPr>
            <p:ph idx="1"/>
          </p:nvPr>
        </p:nvSpPr>
        <p:spPr/>
        <p:txBody>
          <a:bodyPr/>
          <a:lstStyle/>
          <a:p>
            <a:r>
              <a:rPr lang="en-US" dirty="0"/>
              <a:t>At the end</a:t>
            </a:r>
          </a:p>
          <a:p>
            <a:pPr lvl="1"/>
            <a:r>
              <a:rPr lang="en-US" dirty="0"/>
              <a:t>Go through the .</a:t>
            </a:r>
            <a:r>
              <a:rPr lang="en-US" dirty="0" err="1"/>
              <a:t>rmd</a:t>
            </a:r>
            <a:r>
              <a:rPr lang="en-US" dirty="0"/>
              <a:t> examples.</a:t>
            </a:r>
          </a:p>
          <a:p>
            <a:r>
              <a:rPr lang="en-US" dirty="0"/>
              <a:t>Think about </a:t>
            </a:r>
          </a:p>
          <a:p>
            <a:pPr lvl="1"/>
            <a:r>
              <a:rPr lang="en-US" dirty="0"/>
              <a:t> how can you describe you certainty about population features?</a:t>
            </a:r>
          </a:p>
          <a:p>
            <a:pPr lvl="1"/>
            <a:r>
              <a:rPr lang="en-US" dirty="0"/>
              <a:t>how can you asses the relationships between variables?</a:t>
            </a:r>
          </a:p>
          <a:p>
            <a:pPr lvl="1"/>
            <a:r>
              <a:rPr lang="en-US" dirty="0"/>
              <a:t>how can you assess the uncertainty of your models and predictions?</a:t>
            </a:r>
          </a:p>
        </p:txBody>
      </p:sp>
    </p:spTree>
    <p:extLst>
      <p:ext uri="{BB962C8B-B14F-4D97-AF65-F5344CB8AC3E}">
        <p14:creationId xmlns:p14="http://schemas.microsoft.com/office/powerpoint/2010/main" val="15203646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883E1-8FAD-4FCC-B9EB-2E08720235D1}"/>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F91E20F4-A425-4C0F-8962-4CB53A05F0FA}"/>
              </a:ext>
            </a:extLst>
          </p:cNvPr>
          <p:cNvSpPr>
            <a:spLocks noGrp="1"/>
          </p:cNvSpPr>
          <p:nvPr>
            <p:ph idx="1"/>
          </p:nvPr>
        </p:nvSpPr>
        <p:spPr/>
        <p:txBody>
          <a:bodyPr>
            <a:normAutofit fontScale="85000" lnSpcReduction="20000"/>
          </a:bodyPr>
          <a:lstStyle/>
          <a:p>
            <a:pPr marL="0" lvl="0" indent="0">
              <a:spcBef>
                <a:spcPts val="0"/>
              </a:spcBef>
              <a:buNone/>
              <a:defRPr/>
            </a:pPr>
            <a:r>
              <a:rPr lang="en-US" dirty="0"/>
              <a:t>*Shannon’s entropy - </a:t>
            </a:r>
          </a:p>
          <a:p>
            <a:r>
              <a:rPr lang="en-US" dirty="0"/>
              <a:t>NSSH Part 648 – Digital Soil Mapping – Raster Products</a:t>
            </a:r>
          </a:p>
          <a:p>
            <a:r>
              <a:rPr lang="en-US" dirty="0"/>
              <a:t>648.1 Accuracy and Uncertainty </a:t>
            </a:r>
          </a:p>
          <a:p>
            <a:r>
              <a:rPr lang="en-US" dirty="0">
                <a:hlinkClick r:id="rId3"/>
              </a:rPr>
              <a:t>https://directives.sc.egov.usda.gov/OpenNonWebContent.aspx?content=42414.wba</a:t>
            </a:r>
            <a:endParaRPr lang="en-US" dirty="0"/>
          </a:p>
          <a:p>
            <a:endParaRPr lang="en-US" dirty="0"/>
          </a:p>
          <a:p>
            <a:r>
              <a:rPr lang="en-US" dirty="0"/>
              <a:t>Shannon Entropy </a:t>
            </a:r>
          </a:p>
          <a:p>
            <a:pPr lvl="1"/>
            <a:r>
              <a:rPr lang="en-US" dirty="0"/>
              <a:t>Quantitative measure of “information” contained within a vector of probabilities. </a:t>
            </a:r>
          </a:p>
          <a:p>
            <a:pPr lvl="1"/>
            <a:r>
              <a:rPr lang="en-US" dirty="0"/>
              <a:t>Larger values denote less information. Integrates “confusion” over all probabilities. </a:t>
            </a:r>
          </a:p>
          <a:p>
            <a:pPr lvl="1"/>
            <a:r>
              <a:rPr lang="en-US" dirty="0"/>
              <a:t>Entropy values from widely different models (e.g., differing numbers of classes) can be directly compared</a:t>
            </a:r>
          </a:p>
        </p:txBody>
      </p:sp>
    </p:spTree>
    <p:extLst>
      <p:ext uri="{BB962C8B-B14F-4D97-AF65-F5344CB8AC3E}">
        <p14:creationId xmlns:p14="http://schemas.microsoft.com/office/powerpoint/2010/main" val="10002653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DD1051-8145-40E3-9FFB-1FA741CF2B6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6D047F6-4981-467E-AF71-2A698C469E2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8730095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ChangeArrowheads="1"/>
          </p:cNvSpPr>
          <p:nvPr>
            <p:ph type="title"/>
          </p:nvPr>
        </p:nvSpPr>
        <p:spPr/>
        <p:txBody>
          <a:bodyPr/>
          <a:lstStyle/>
          <a:p>
            <a:r>
              <a:rPr lang="en-US" altLang="en-US" dirty="0"/>
              <a:t>Validation: Assess Uncertainty</a:t>
            </a:r>
          </a:p>
        </p:txBody>
      </p:sp>
      <p:sp>
        <p:nvSpPr>
          <p:cNvPr id="68611" name="Rectangle 3"/>
          <p:cNvSpPr>
            <a:spLocks noGrp="1" noChangeArrowheads="1"/>
          </p:cNvSpPr>
          <p:nvPr>
            <p:ph type="body" idx="1"/>
          </p:nvPr>
        </p:nvSpPr>
        <p:spPr/>
        <p:txBody>
          <a:bodyPr/>
          <a:lstStyle/>
          <a:p>
            <a:r>
              <a:rPr lang="en-US" altLang="en-US" dirty="0"/>
              <a:t>Three types of validation</a:t>
            </a:r>
          </a:p>
          <a:p>
            <a:pPr lvl="1"/>
            <a:r>
              <a:rPr lang="en-US" altLang="en-US" dirty="0"/>
              <a:t>Apparent</a:t>
            </a:r>
          </a:p>
          <a:p>
            <a:pPr lvl="2"/>
            <a:r>
              <a:rPr lang="en-US" altLang="en-US" dirty="0"/>
              <a:t>Performance on sample used to develop model</a:t>
            </a:r>
          </a:p>
          <a:p>
            <a:pPr lvl="1"/>
            <a:r>
              <a:rPr lang="en-US" altLang="en-US" dirty="0"/>
              <a:t>Internal</a:t>
            </a:r>
          </a:p>
          <a:p>
            <a:pPr lvl="2"/>
            <a:r>
              <a:rPr lang="en-US" altLang="en-US" dirty="0"/>
              <a:t>Performance on population underlying the sample</a:t>
            </a:r>
          </a:p>
          <a:p>
            <a:pPr lvl="1"/>
            <a:r>
              <a:rPr lang="en-US" altLang="en-US" dirty="0"/>
              <a:t>External</a:t>
            </a:r>
          </a:p>
          <a:p>
            <a:pPr lvl="2"/>
            <a:r>
              <a:rPr lang="en-US" altLang="en-US" dirty="0"/>
              <a:t>Performance on related but slightly different population</a:t>
            </a:r>
          </a:p>
        </p:txBody>
      </p:sp>
    </p:spTree>
    <p:extLst>
      <p:ext uri="{BB962C8B-B14F-4D97-AF65-F5344CB8AC3E}">
        <p14:creationId xmlns:p14="http://schemas.microsoft.com/office/powerpoint/2010/main" val="19659755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Apparent Validation</a:t>
            </a:r>
          </a:p>
        </p:txBody>
      </p:sp>
      <p:sp>
        <p:nvSpPr>
          <p:cNvPr id="3" name="Content Placeholder 2"/>
          <p:cNvSpPr>
            <a:spLocks noGrp="1"/>
          </p:cNvSpPr>
          <p:nvPr>
            <p:ph idx="1"/>
          </p:nvPr>
        </p:nvSpPr>
        <p:spPr/>
        <p:txBody>
          <a:bodyPr>
            <a:normAutofit/>
          </a:bodyPr>
          <a:lstStyle/>
          <a:p>
            <a:r>
              <a:rPr lang="en-US" dirty="0"/>
              <a:t>Goodness of fit</a:t>
            </a:r>
          </a:p>
          <a:p>
            <a:pPr lvl="1"/>
            <a:r>
              <a:rPr lang="en-US" dirty="0"/>
              <a:t>Correlation (r</a:t>
            </a:r>
            <a:r>
              <a:rPr lang="en-US" baseline="30000" dirty="0"/>
              <a:t>2</a:t>
            </a:r>
            <a:r>
              <a:rPr lang="en-US" dirty="0"/>
              <a:t>, R</a:t>
            </a:r>
            <a:r>
              <a:rPr lang="en-US" baseline="30000" dirty="0"/>
              <a:t>2</a:t>
            </a:r>
            <a:r>
              <a:rPr lang="en-US" dirty="0"/>
              <a:t>, adjusted R</a:t>
            </a:r>
            <a:r>
              <a:rPr lang="en-US" baseline="30000" dirty="0"/>
              <a:t>2</a:t>
            </a:r>
            <a:r>
              <a:rPr lang="en-US" dirty="0"/>
              <a:t>)</a:t>
            </a:r>
          </a:p>
          <a:p>
            <a:pPr lvl="1"/>
            <a:r>
              <a:rPr lang="en-US" dirty="0"/>
              <a:t>P-values (model, individual variables)</a:t>
            </a:r>
          </a:p>
          <a:p>
            <a:pPr lvl="2"/>
            <a:r>
              <a:rPr lang="en-US" dirty="0"/>
              <a:t>ANOVA</a:t>
            </a:r>
          </a:p>
          <a:p>
            <a:pPr lvl="1"/>
            <a:r>
              <a:rPr lang="en-US" dirty="0"/>
              <a:t>Residuals</a:t>
            </a:r>
          </a:p>
          <a:p>
            <a:pPr lvl="2"/>
            <a:r>
              <a:rPr lang="en-US" dirty="0" err="1"/>
              <a:t>Heteroscedasticity</a:t>
            </a:r>
            <a:r>
              <a:rPr lang="en-US" dirty="0"/>
              <a:t> (plot residuals vs. predicted)</a:t>
            </a:r>
          </a:p>
          <a:p>
            <a:pPr lvl="2"/>
            <a:r>
              <a:rPr lang="en-US" dirty="0"/>
              <a:t>Non-normality (histogram, QQ plot)</a:t>
            </a:r>
          </a:p>
          <a:p>
            <a:pPr lvl="2"/>
            <a:r>
              <a:rPr lang="en-US" dirty="0"/>
              <a:t>Spatial autocorrelation (Moran’s I)</a:t>
            </a:r>
          </a:p>
        </p:txBody>
      </p:sp>
    </p:spTree>
    <p:extLst>
      <p:ext uri="{BB962C8B-B14F-4D97-AF65-F5344CB8AC3E}">
        <p14:creationId xmlns:p14="http://schemas.microsoft.com/office/powerpoint/2010/main" val="3689195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Heteroscedasticity</a:t>
            </a:r>
          </a:p>
        </p:txBody>
      </p:sp>
      <p:grpSp>
        <p:nvGrpSpPr>
          <p:cNvPr id="29" name="Group 28"/>
          <p:cNvGrpSpPr>
            <a:grpSpLocks noChangeAspect="1"/>
          </p:cNvGrpSpPr>
          <p:nvPr/>
        </p:nvGrpSpPr>
        <p:grpSpPr>
          <a:xfrm>
            <a:off x="482489" y="1396541"/>
            <a:ext cx="3839275" cy="2611579"/>
            <a:chOff x="86702" y="900472"/>
            <a:chExt cx="4253548" cy="2893378"/>
          </a:xfrm>
        </p:grpSpPr>
        <p:sp>
          <p:nvSpPr>
            <p:cNvPr id="18" name="Rectangle 17"/>
            <p:cNvSpPr/>
            <p:nvPr/>
          </p:nvSpPr>
          <p:spPr>
            <a:xfrm>
              <a:off x="499770" y="957262"/>
              <a:ext cx="3840480" cy="2471738"/>
            </a:xfrm>
            <a:prstGeom prst="rect">
              <a:avLst/>
            </a:prstGeom>
            <a:solidFill>
              <a:schemeClr val="tx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9" name="Straight Connector 18"/>
            <p:cNvCxnSpPr>
              <a:stCxn id="18" idx="1"/>
              <a:endCxn id="18" idx="3"/>
            </p:cNvCxnSpPr>
            <p:nvPr/>
          </p:nvCxnSpPr>
          <p:spPr>
            <a:xfrm>
              <a:off x="499770" y="2193131"/>
              <a:ext cx="384048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1695157" y="3424518"/>
              <a:ext cx="1237134" cy="369332"/>
            </a:xfrm>
            <a:prstGeom prst="rect">
              <a:avLst/>
            </a:prstGeom>
            <a:noFill/>
          </p:spPr>
          <p:txBody>
            <a:bodyPr wrap="none" rtlCol="0">
              <a:spAutoFit/>
            </a:bodyPr>
            <a:lstStyle/>
            <a:p>
              <a:r>
                <a:rPr lang="en-US" dirty="0">
                  <a:solidFill>
                    <a:srgbClr val="FFC000"/>
                  </a:solidFill>
                </a:rPr>
                <a:t>Predicted y</a:t>
              </a:r>
            </a:p>
          </p:txBody>
        </p:sp>
        <p:sp>
          <p:nvSpPr>
            <p:cNvPr id="21" name="TextBox 20"/>
            <p:cNvSpPr txBox="1"/>
            <p:nvPr/>
          </p:nvSpPr>
          <p:spPr>
            <a:xfrm rot="16200000">
              <a:off x="-1001366" y="1988540"/>
              <a:ext cx="2585320" cy="409184"/>
            </a:xfrm>
            <a:prstGeom prst="rect">
              <a:avLst/>
            </a:prstGeom>
            <a:noFill/>
          </p:spPr>
          <p:txBody>
            <a:bodyPr wrap="none" rtlCol="0">
              <a:spAutoFit/>
            </a:bodyPr>
            <a:lstStyle/>
            <a:p>
              <a:pPr algn="ctr"/>
              <a:r>
                <a:rPr lang="en-US" dirty="0">
                  <a:solidFill>
                    <a:srgbClr val="FFC000"/>
                  </a:solidFill>
                </a:rPr>
                <a:t>Standardized Residuals</a:t>
              </a:r>
            </a:p>
          </p:txBody>
        </p:sp>
        <p:sp>
          <p:nvSpPr>
            <p:cNvPr id="22" name="Rectangle 21"/>
            <p:cNvSpPr/>
            <p:nvPr/>
          </p:nvSpPr>
          <p:spPr>
            <a:xfrm>
              <a:off x="609600" y="1612105"/>
              <a:ext cx="3657600" cy="1143000"/>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3" name="Group 22"/>
          <p:cNvGrpSpPr>
            <a:grpSpLocks noChangeAspect="1"/>
          </p:cNvGrpSpPr>
          <p:nvPr/>
        </p:nvGrpSpPr>
        <p:grpSpPr>
          <a:xfrm>
            <a:off x="482489" y="4159143"/>
            <a:ext cx="3839275" cy="2611579"/>
            <a:chOff x="67945" y="3860367"/>
            <a:chExt cx="4253548" cy="2893378"/>
          </a:xfrm>
        </p:grpSpPr>
        <p:sp>
          <p:nvSpPr>
            <p:cNvPr id="7" name="Rectangle 6"/>
            <p:cNvSpPr/>
            <p:nvPr/>
          </p:nvSpPr>
          <p:spPr>
            <a:xfrm>
              <a:off x="481013" y="3917157"/>
              <a:ext cx="3840480" cy="2471738"/>
            </a:xfrm>
            <a:prstGeom prst="rect">
              <a:avLst/>
            </a:prstGeom>
            <a:solidFill>
              <a:schemeClr val="tx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a:stCxn id="7" idx="1"/>
              <a:endCxn id="7" idx="3"/>
            </p:cNvCxnSpPr>
            <p:nvPr/>
          </p:nvCxnSpPr>
          <p:spPr>
            <a:xfrm>
              <a:off x="481013" y="5153026"/>
              <a:ext cx="384048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1676400" y="6384413"/>
              <a:ext cx="1237134" cy="369332"/>
            </a:xfrm>
            <a:prstGeom prst="rect">
              <a:avLst/>
            </a:prstGeom>
            <a:noFill/>
          </p:spPr>
          <p:txBody>
            <a:bodyPr wrap="none" rtlCol="0">
              <a:spAutoFit/>
            </a:bodyPr>
            <a:lstStyle/>
            <a:p>
              <a:r>
                <a:rPr lang="en-US" dirty="0">
                  <a:solidFill>
                    <a:srgbClr val="FFC000"/>
                  </a:solidFill>
                </a:rPr>
                <a:t>Predicted y</a:t>
              </a:r>
            </a:p>
          </p:txBody>
        </p:sp>
        <p:sp>
          <p:nvSpPr>
            <p:cNvPr id="14" name="TextBox 13"/>
            <p:cNvSpPr txBox="1"/>
            <p:nvPr/>
          </p:nvSpPr>
          <p:spPr>
            <a:xfrm rot="16200000">
              <a:off x="-1020123" y="4948435"/>
              <a:ext cx="2585320" cy="409184"/>
            </a:xfrm>
            <a:prstGeom prst="rect">
              <a:avLst/>
            </a:prstGeom>
            <a:noFill/>
          </p:spPr>
          <p:txBody>
            <a:bodyPr wrap="none" rtlCol="0">
              <a:spAutoFit/>
            </a:bodyPr>
            <a:lstStyle/>
            <a:p>
              <a:pPr algn="ctr"/>
              <a:r>
                <a:rPr lang="en-US" dirty="0">
                  <a:solidFill>
                    <a:srgbClr val="FFC000"/>
                  </a:solidFill>
                </a:rPr>
                <a:t>Standardized Residuals</a:t>
              </a:r>
            </a:p>
          </p:txBody>
        </p:sp>
        <p:sp>
          <p:nvSpPr>
            <p:cNvPr id="12" name="Trapezoid 11"/>
            <p:cNvSpPr/>
            <p:nvPr/>
          </p:nvSpPr>
          <p:spPr>
            <a:xfrm rot="16200000">
              <a:off x="1624014" y="3337560"/>
              <a:ext cx="1554480" cy="3657600"/>
            </a:xfrm>
            <a:prstGeom prst="trapezoid">
              <a:avLst>
                <a:gd name="adj" fmla="val 30769"/>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Group 29"/>
          <p:cNvGrpSpPr>
            <a:grpSpLocks noChangeAspect="1"/>
          </p:cNvGrpSpPr>
          <p:nvPr/>
        </p:nvGrpSpPr>
        <p:grpSpPr>
          <a:xfrm>
            <a:off x="4804252" y="1396541"/>
            <a:ext cx="3839275" cy="2611579"/>
            <a:chOff x="4580210" y="900472"/>
            <a:chExt cx="4253548" cy="2893378"/>
          </a:xfrm>
        </p:grpSpPr>
        <p:sp>
          <p:nvSpPr>
            <p:cNvPr id="24" name="Rectangle 23"/>
            <p:cNvSpPr/>
            <p:nvPr/>
          </p:nvSpPr>
          <p:spPr>
            <a:xfrm>
              <a:off x="4993278" y="957262"/>
              <a:ext cx="3840480" cy="2471738"/>
            </a:xfrm>
            <a:prstGeom prst="rect">
              <a:avLst/>
            </a:prstGeom>
            <a:solidFill>
              <a:schemeClr val="tx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Connector 24"/>
            <p:cNvCxnSpPr>
              <a:stCxn id="24" idx="1"/>
              <a:endCxn id="24" idx="3"/>
            </p:cNvCxnSpPr>
            <p:nvPr/>
          </p:nvCxnSpPr>
          <p:spPr>
            <a:xfrm>
              <a:off x="4993278" y="2193131"/>
              <a:ext cx="3840480"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6188665" y="3424518"/>
              <a:ext cx="1237134" cy="369332"/>
            </a:xfrm>
            <a:prstGeom prst="rect">
              <a:avLst/>
            </a:prstGeom>
            <a:noFill/>
          </p:spPr>
          <p:txBody>
            <a:bodyPr wrap="none" rtlCol="0">
              <a:spAutoFit/>
            </a:bodyPr>
            <a:lstStyle/>
            <a:p>
              <a:r>
                <a:rPr lang="en-US" dirty="0">
                  <a:solidFill>
                    <a:srgbClr val="FFC000"/>
                  </a:solidFill>
                </a:rPr>
                <a:t>Predicted y</a:t>
              </a:r>
            </a:p>
          </p:txBody>
        </p:sp>
        <p:sp>
          <p:nvSpPr>
            <p:cNvPr id="27" name="TextBox 26"/>
            <p:cNvSpPr txBox="1"/>
            <p:nvPr/>
          </p:nvSpPr>
          <p:spPr>
            <a:xfrm rot="16200000">
              <a:off x="3492142" y="1988540"/>
              <a:ext cx="2585320" cy="409184"/>
            </a:xfrm>
            <a:prstGeom prst="rect">
              <a:avLst/>
            </a:prstGeom>
            <a:noFill/>
          </p:spPr>
          <p:txBody>
            <a:bodyPr wrap="none" rtlCol="0">
              <a:spAutoFit/>
            </a:bodyPr>
            <a:lstStyle/>
            <a:p>
              <a:pPr algn="ctr"/>
              <a:r>
                <a:rPr lang="en-US" dirty="0">
                  <a:solidFill>
                    <a:srgbClr val="FFC000"/>
                  </a:solidFill>
                </a:rPr>
                <a:t>Standardized Residuals</a:t>
              </a:r>
            </a:p>
          </p:txBody>
        </p:sp>
        <p:sp>
          <p:nvSpPr>
            <p:cNvPr id="15" name="Freeform 14"/>
            <p:cNvSpPr/>
            <p:nvPr/>
          </p:nvSpPr>
          <p:spPr>
            <a:xfrm>
              <a:off x="5083246" y="1371599"/>
              <a:ext cx="3660545" cy="1706707"/>
            </a:xfrm>
            <a:custGeom>
              <a:avLst/>
              <a:gdLst>
                <a:gd name="connsiteX0" fmla="*/ 0 w 3010487"/>
                <a:gd name="connsiteY0" fmla="*/ 0 h 1603717"/>
                <a:gd name="connsiteX1" fmla="*/ 14068 w 3010487"/>
                <a:gd name="connsiteY1" fmla="*/ 1266092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491176 w 3010487"/>
                <a:gd name="connsiteY5" fmla="*/ 478301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491176 w 3010487"/>
                <a:gd name="connsiteY5" fmla="*/ 478301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33380 w 3010487"/>
                <a:gd name="connsiteY5" fmla="*/ 407963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33380 w 3010487"/>
                <a:gd name="connsiteY5" fmla="*/ 407963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33380 w 3010487"/>
                <a:gd name="connsiteY5" fmla="*/ 407963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33380 w 3010487"/>
                <a:gd name="connsiteY5" fmla="*/ 407963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33380 w 3010487"/>
                <a:gd name="connsiteY5" fmla="*/ 407963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47447 w 3010487"/>
                <a:gd name="connsiteY5" fmla="*/ 618978 h 1603717"/>
                <a:gd name="connsiteX6" fmla="*/ 0 w 3010487"/>
                <a:gd name="connsiteY6" fmla="*/ 0 h 1603717"/>
                <a:gd name="connsiteX0" fmla="*/ 56271 w 3010487"/>
                <a:gd name="connsiteY0" fmla="*/ 253218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47447 w 3010487"/>
                <a:gd name="connsiteY5" fmla="*/ 618978 h 1603717"/>
                <a:gd name="connsiteX6" fmla="*/ 56271 w 3010487"/>
                <a:gd name="connsiteY6" fmla="*/ 253218 h 1603717"/>
                <a:gd name="connsiteX0" fmla="*/ 56271 w 3024555"/>
                <a:gd name="connsiteY0" fmla="*/ 0 h 1350499"/>
                <a:gd name="connsiteX1" fmla="*/ 0 w 3024555"/>
                <a:gd name="connsiteY1" fmla="*/ 1055077 h 1350499"/>
                <a:gd name="connsiteX2" fmla="*/ 1491176 w 3024555"/>
                <a:gd name="connsiteY2" fmla="*/ 1350499 h 1350499"/>
                <a:gd name="connsiteX3" fmla="*/ 3010487 w 3024555"/>
                <a:gd name="connsiteY3" fmla="*/ 1026942 h 1350499"/>
                <a:gd name="connsiteX4" fmla="*/ 3024555 w 3024555"/>
                <a:gd name="connsiteY4" fmla="*/ 56272 h 1350499"/>
                <a:gd name="connsiteX5" fmla="*/ 1547447 w 3024555"/>
                <a:gd name="connsiteY5" fmla="*/ 365760 h 1350499"/>
                <a:gd name="connsiteX6" fmla="*/ 56271 w 3024555"/>
                <a:gd name="connsiteY6" fmla="*/ 0 h 1350499"/>
                <a:gd name="connsiteX0" fmla="*/ 56271 w 3010487"/>
                <a:gd name="connsiteY0" fmla="*/ 0 h 1350499"/>
                <a:gd name="connsiteX1" fmla="*/ 0 w 3010487"/>
                <a:gd name="connsiteY1" fmla="*/ 1055077 h 1350499"/>
                <a:gd name="connsiteX2" fmla="*/ 1491176 w 3010487"/>
                <a:gd name="connsiteY2" fmla="*/ 1350499 h 1350499"/>
                <a:gd name="connsiteX3" fmla="*/ 3010487 w 3010487"/>
                <a:gd name="connsiteY3" fmla="*/ 1026942 h 1350499"/>
                <a:gd name="connsiteX4" fmla="*/ 2996419 w 3010487"/>
                <a:gd name="connsiteY4" fmla="*/ 1 h 1350499"/>
                <a:gd name="connsiteX5" fmla="*/ 1547447 w 3010487"/>
                <a:gd name="connsiteY5" fmla="*/ 365760 h 1350499"/>
                <a:gd name="connsiteX6" fmla="*/ 56271 w 3010487"/>
                <a:gd name="connsiteY6" fmla="*/ 0 h 1350499"/>
                <a:gd name="connsiteX0" fmla="*/ 56271 w 3024555"/>
                <a:gd name="connsiteY0" fmla="*/ 0 h 1350499"/>
                <a:gd name="connsiteX1" fmla="*/ 0 w 3024555"/>
                <a:gd name="connsiteY1" fmla="*/ 1055077 h 1350499"/>
                <a:gd name="connsiteX2" fmla="*/ 1491176 w 3024555"/>
                <a:gd name="connsiteY2" fmla="*/ 1350499 h 1350499"/>
                <a:gd name="connsiteX3" fmla="*/ 3010487 w 3024555"/>
                <a:gd name="connsiteY3" fmla="*/ 1026942 h 1350499"/>
                <a:gd name="connsiteX4" fmla="*/ 3024555 w 3024555"/>
                <a:gd name="connsiteY4" fmla="*/ 1 h 1350499"/>
                <a:gd name="connsiteX5" fmla="*/ 1547447 w 3024555"/>
                <a:gd name="connsiteY5" fmla="*/ 365760 h 1350499"/>
                <a:gd name="connsiteX6" fmla="*/ 56271 w 3024555"/>
                <a:gd name="connsiteY6" fmla="*/ 0 h 1350499"/>
                <a:gd name="connsiteX0" fmla="*/ 56271 w 3010488"/>
                <a:gd name="connsiteY0" fmla="*/ 56270 h 1406769"/>
                <a:gd name="connsiteX1" fmla="*/ 0 w 3010488"/>
                <a:gd name="connsiteY1" fmla="*/ 1111347 h 1406769"/>
                <a:gd name="connsiteX2" fmla="*/ 1491176 w 3010488"/>
                <a:gd name="connsiteY2" fmla="*/ 1406769 h 1406769"/>
                <a:gd name="connsiteX3" fmla="*/ 3010487 w 3010488"/>
                <a:gd name="connsiteY3" fmla="*/ 1083212 h 1406769"/>
                <a:gd name="connsiteX4" fmla="*/ 3010488 w 3010488"/>
                <a:gd name="connsiteY4" fmla="*/ 0 h 1406769"/>
                <a:gd name="connsiteX5" fmla="*/ 1547447 w 3010488"/>
                <a:gd name="connsiteY5" fmla="*/ 422030 h 1406769"/>
                <a:gd name="connsiteX6" fmla="*/ 56271 w 3010488"/>
                <a:gd name="connsiteY6" fmla="*/ 56270 h 1406769"/>
                <a:gd name="connsiteX0" fmla="*/ 9956 w 3010488"/>
                <a:gd name="connsiteY0" fmla="*/ 79460 h 1406769"/>
                <a:gd name="connsiteX1" fmla="*/ 0 w 3010488"/>
                <a:gd name="connsiteY1" fmla="*/ 1111347 h 1406769"/>
                <a:gd name="connsiteX2" fmla="*/ 1491176 w 3010488"/>
                <a:gd name="connsiteY2" fmla="*/ 1406769 h 1406769"/>
                <a:gd name="connsiteX3" fmla="*/ 3010487 w 3010488"/>
                <a:gd name="connsiteY3" fmla="*/ 1083212 h 1406769"/>
                <a:gd name="connsiteX4" fmla="*/ 3010488 w 3010488"/>
                <a:gd name="connsiteY4" fmla="*/ 0 h 1406769"/>
                <a:gd name="connsiteX5" fmla="*/ 1547447 w 3010488"/>
                <a:gd name="connsiteY5" fmla="*/ 422030 h 1406769"/>
                <a:gd name="connsiteX6" fmla="*/ 9956 w 3010488"/>
                <a:gd name="connsiteY6" fmla="*/ 79460 h 1406769"/>
                <a:gd name="connsiteX0" fmla="*/ 802 w 3012912"/>
                <a:gd name="connsiteY0" fmla="*/ 102651 h 1406769"/>
                <a:gd name="connsiteX1" fmla="*/ 2424 w 3012912"/>
                <a:gd name="connsiteY1" fmla="*/ 1111347 h 1406769"/>
                <a:gd name="connsiteX2" fmla="*/ 1493600 w 3012912"/>
                <a:gd name="connsiteY2" fmla="*/ 1406769 h 1406769"/>
                <a:gd name="connsiteX3" fmla="*/ 3012911 w 3012912"/>
                <a:gd name="connsiteY3" fmla="*/ 1083212 h 1406769"/>
                <a:gd name="connsiteX4" fmla="*/ 3012912 w 3012912"/>
                <a:gd name="connsiteY4" fmla="*/ 0 h 1406769"/>
                <a:gd name="connsiteX5" fmla="*/ 1549871 w 3012912"/>
                <a:gd name="connsiteY5" fmla="*/ 422030 h 1406769"/>
                <a:gd name="connsiteX6" fmla="*/ 802 w 3012912"/>
                <a:gd name="connsiteY6" fmla="*/ 102651 h 1406769"/>
                <a:gd name="connsiteX0" fmla="*/ 802 w 3012912"/>
                <a:gd name="connsiteY0" fmla="*/ 102651 h 1406769"/>
                <a:gd name="connsiteX1" fmla="*/ 2424 w 3012912"/>
                <a:gd name="connsiteY1" fmla="*/ 1111347 h 1406769"/>
                <a:gd name="connsiteX2" fmla="*/ 1493600 w 3012912"/>
                <a:gd name="connsiteY2" fmla="*/ 1406769 h 1406769"/>
                <a:gd name="connsiteX3" fmla="*/ 3012911 w 3012912"/>
                <a:gd name="connsiteY3" fmla="*/ 1083212 h 1406769"/>
                <a:gd name="connsiteX4" fmla="*/ 3012912 w 3012912"/>
                <a:gd name="connsiteY4" fmla="*/ 0 h 1406769"/>
                <a:gd name="connsiteX5" fmla="*/ 1549871 w 3012912"/>
                <a:gd name="connsiteY5" fmla="*/ 422030 h 1406769"/>
                <a:gd name="connsiteX6" fmla="*/ 802 w 3012912"/>
                <a:gd name="connsiteY6" fmla="*/ 102651 h 1406769"/>
                <a:gd name="connsiteX0" fmla="*/ 802 w 3012912"/>
                <a:gd name="connsiteY0" fmla="*/ 102651 h 1406769"/>
                <a:gd name="connsiteX1" fmla="*/ 2424 w 3012912"/>
                <a:gd name="connsiteY1" fmla="*/ 1111347 h 1406769"/>
                <a:gd name="connsiteX2" fmla="*/ 1493600 w 3012912"/>
                <a:gd name="connsiteY2" fmla="*/ 1406769 h 1406769"/>
                <a:gd name="connsiteX3" fmla="*/ 3012911 w 3012912"/>
                <a:gd name="connsiteY3" fmla="*/ 1083212 h 1406769"/>
                <a:gd name="connsiteX4" fmla="*/ 3012912 w 3012912"/>
                <a:gd name="connsiteY4" fmla="*/ 0 h 1406769"/>
                <a:gd name="connsiteX5" fmla="*/ 1549871 w 3012912"/>
                <a:gd name="connsiteY5" fmla="*/ 422030 h 1406769"/>
                <a:gd name="connsiteX6" fmla="*/ 802 w 3012912"/>
                <a:gd name="connsiteY6" fmla="*/ 102651 h 1406769"/>
                <a:gd name="connsiteX0" fmla="*/ 802 w 3024490"/>
                <a:gd name="connsiteY0" fmla="*/ 102651 h 1406769"/>
                <a:gd name="connsiteX1" fmla="*/ 2424 w 3024490"/>
                <a:gd name="connsiteY1" fmla="*/ 1111347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49871 w 3024490"/>
                <a:gd name="connsiteY5" fmla="*/ 422030 h 1406769"/>
                <a:gd name="connsiteX6" fmla="*/ 802 w 3024490"/>
                <a:gd name="connsiteY6" fmla="*/ 102651 h 1406769"/>
                <a:gd name="connsiteX0" fmla="*/ 802 w 3024490"/>
                <a:gd name="connsiteY0" fmla="*/ 102651 h 1406769"/>
                <a:gd name="connsiteX1" fmla="*/ 2424 w 3024490"/>
                <a:gd name="connsiteY1" fmla="*/ 1111347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49871 w 3024490"/>
                <a:gd name="connsiteY5" fmla="*/ 422030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49871 w 3024490"/>
                <a:gd name="connsiteY5" fmla="*/ 422030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49871 w 3024490"/>
                <a:gd name="connsiteY5" fmla="*/ 422030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26714 w 3024490"/>
                <a:gd name="connsiteY5" fmla="*/ 526389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26714 w 3024490"/>
                <a:gd name="connsiteY5" fmla="*/ 526389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26714 w 3024490"/>
                <a:gd name="connsiteY5" fmla="*/ 526389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26714 w 3024490"/>
                <a:gd name="connsiteY5" fmla="*/ 526389 h 1406769"/>
                <a:gd name="connsiteX6" fmla="*/ 802 w 3024490"/>
                <a:gd name="connsiteY6" fmla="*/ 102651 h 1406769"/>
                <a:gd name="connsiteX0" fmla="*/ 802 w 3024490"/>
                <a:gd name="connsiteY0" fmla="*/ 102651 h 1406769"/>
                <a:gd name="connsiteX1" fmla="*/ 2424 w 3024490"/>
                <a:gd name="connsiteY1" fmla="*/ 1018584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26714 w 3024490"/>
                <a:gd name="connsiteY5" fmla="*/ 526389 h 1406769"/>
                <a:gd name="connsiteX6" fmla="*/ 802 w 3024490"/>
                <a:gd name="connsiteY6" fmla="*/ 102651 h 1406769"/>
                <a:gd name="connsiteX0" fmla="*/ 802 w 3012912"/>
                <a:gd name="connsiteY0" fmla="*/ 102651 h 1406769"/>
                <a:gd name="connsiteX1" fmla="*/ 2424 w 3012912"/>
                <a:gd name="connsiteY1" fmla="*/ 1018584 h 1406769"/>
                <a:gd name="connsiteX2" fmla="*/ 1493600 w 3012912"/>
                <a:gd name="connsiteY2" fmla="*/ 1406769 h 1406769"/>
                <a:gd name="connsiteX3" fmla="*/ 3001333 w 3012912"/>
                <a:gd name="connsiteY3" fmla="*/ 955662 h 1406769"/>
                <a:gd name="connsiteX4" fmla="*/ 3012912 w 3012912"/>
                <a:gd name="connsiteY4" fmla="*/ 0 h 1406769"/>
                <a:gd name="connsiteX5" fmla="*/ 1526714 w 3012912"/>
                <a:gd name="connsiteY5" fmla="*/ 526389 h 1406769"/>
                <a:gd name="connsiteX6" fmla="*/ 802 w 3012912"/>
                <a:gd name="connsiteY6" fmla="*/ 102651 h 1406769"/>
                <a:gd name="connsiteX0" fmla="*/ 802 w 3012912"/>
                <a:gd name="connsiteY0" fmla="*/ 102651 h 1406769"/>
                <a:gd name="connsiteX1" fmla="*/ 2424 w 3012912"/>
                <a:gd name="connsiteY1" fmla="*/ 1018584 h 1406769"/>
                <a:gd name="connsiteX2" fmla="*/ 1493600 w 3012912"/>
                <a:gd name="connsiteY2" fmla="*/ 1406769 h 1406769"/>
                <a:gd name="connsiteX3" fmla="*/ 3012912 w 3012912"/>
                <a:gd name="connsiteY3" fmla="*/ 955662 h 1406769"/>
                <a:gd name="connsiteX4" fmla="*/ 3012912 w 3012912"/>
                <a:gd name="connsiteY4" fmla="*/ 0 h 1406769"/>
                <a:gd name="connsiteX5" fmla="*/ 1526714 w 3012912"/>
                <a:gd name="connsiteY5" fmla="*/ 526389 h 1406769"/>
                <a:gd name="connsiteX6" fmla="*/ 802 w 3012912"/>
                <a:gd name="connsiteY6" fmla="*/ 102651 h 1406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12912" h="1406769">
                  <a:moveTo>
                    <a:pt x="802" y="102651"/>
                  </a:moveTo>
                  <a:cubicBezTo>
                    <a:pt x="-2517" y="446613"/>
                    <a:pt x="5743" y="674622"/>
                    <a:pt x="2424" y="1018584"/>
                  </a:cubicBezTo>
                  <a:cubicBezTo>
                    <a:pt x="487905" y="1209822"/>
                    <a:pt x="729254" y="1392701"/>
                    <a:pt x="1493600" y="1406769"/>
                  </a:cubicBezTo>
                  <a:cubicBezTo>
                    <a:pt x="2239187" y="1383323"/>
                    <a:pt x="2518053" y="1191064"/>
                    <a:pt x="3012912" y="955662"/>
                  </a:cubicBezTo>
                  <a:lnTo>
                    <a:pt x="3012912" y="0"/>
                  </a:lnTo>
                  <a:cubicBezTo>
                    <a:pt x="2439492" y="286728"/>
                    <a:pt x="2145692" y="509593"/>
                    <a:pt x="1526714" y="526389"/>
                  </a:cubicBezTo>
                  <a:cubicBezTo>
                    <a:pt x="874910" y="517010"/>
                    <a:pt x="511929" y="308211"/>
                    <a:pt x="802" y="102651"/>
                  </a:cubicBez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0721" name="Group 30720"/>
          <p:cNvGrpSpPr/>
          <p:nvPr/>
        </p:nvGrpSpPr>
        <p:grpSpPr>
          <a:xfrm>
            <a:off x="4804252" y="4191001"/>
            <a:ext cx="3839276" cy="2579721"/>
            <a:chOff x="4804252" y="4191001"/>
            <a:chExt cx="3839276" cy="2579721"/>
          </a:xfrm>
        </p:grpSpPr>
        <p:sp>
          <p:nvSpPr>
            <p:cNvPr id="31" name="Rectangle 30"/>
            <p:cNvSpPr/>
            <p:nvPr/>
          </p:nvSpPr>
          <p:spPr>
            <a:xfrm>
              <a:off x="5177090" y="4210402"/>
              <a:ext cx="3466438" cy="2231004"/>
            </a:xfrm>
            <a:prstGeom prst="rect">
              <a:avLst/>
            </a:prstGeom>
            <a:solidFill>
              <a:schemeClr val="tx1"/>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Connector 31"/>
            <p:cNvCxnSpPr>
              <a:stCxn id="31" idx="1"/>
              <a:endCxn id="31" idx="3"/>
            </p:cNvCxnSpPr>
            <p:nvPr/>
          </p:nvCxnSpPr>
          <p:spPr>
            <a:xfrm>
              <a:off x="5177090" y="5325904"/>
              <a:ext cx="3466438"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6256053" y="6437361"/>
              <a:ext cx="1116644" cy="333361"/>
            </a:xfrm>
            <a:prstGeom prst="rect">
              <a:avLst/>
            </a:prstGeom>
            <a:noFill/>
          </p:spPr>
          <p:txBody>
            <a:bodyPr wrap="none" rtlCol="0">
              <a:spAutoFit/>
            </a:bodyPr>
            <a:lstStyle/>
            <a:p>
              <a:r>
                <a:rPr lang="en-US" dirty="0">
                  <a:solidFill>
                    <a:srgbClr val="FFC000"/>
                  </a:solidFill>
                </a:rPr>
                <a:t>Predicted y</a:t>
              </a:r>
            </a:p>
          </p:txBody>
        </p:sp>
        <p:sp>
          <p:nvSpPr>
            <p:cNvPr id="34" name="TextBox 33"/>
            <p:cNvSpPr txBox="1"/>
            <p:nvPr/>
          </p:nvSpPr>
          <p:spPr>
            <a:xfrm rot="16200000">
              <a:off x="3822156" y="5173097"/>
              <a:ext cx="2333524" cy="369332"/>
            </a:xfrm>
            <a:prstGeom prst="rect">
              <a:avLst/>
            </a:prstGeom>
            <a:noFill/>
          </p:spPr>
          <p:txBody>
            <a:bodyPr wrap="none" rtlCol="0">
              <a:spAutoFit/>
            </a:bodyPr>
            <a:lstStyle/>
            <a:p>
              <a:pPr algn="ctr"/>
              <a:r>
                <a:rPr lang="en-US" dirty="0">
                  <a:solidFill>
                    <a:srgbClr val="FFC000"/>
                  </a:solidFill>
                </a:rPr>
                <a:t>Standardized Residuals</a:t>
              </a:r>
            </a:p>
          </p:txBody>
        </p:sp>
        <p:sp>
          <p:nvSpPr>
            <p:cNvPr id="35" name="Freeform 34"/>
            <p:cNvSpPr/>
            <p:nvPr/>
          </p:nvSpPr>
          <p:spPr>
            <a:xfrm>
              <a:off x="5248256" y="4476032"/>
              <a:ext cx="3301370" cy="1661395"/>
            </a:xfrm>
            <a:custGeom>
              <a:avLst/>
              <a:gdLst>
                <a:gd name="connsiteX0" fmla="*/ 0 w 3010487"/>
                <a:gd name="connsiteY0" fmla="*/ 0 h 1603717"/>
                <a:gd name="connsiteX1" fmla="*/ 14068 w 3010487"/>
                <a:gd name="connsiteY1" fmla="*/ 1266092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491176 w 3010487"/>
                <a:gd name="connsiteY5" fmla="*/ 478301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491176 w 3010487"/>
                <a:gd name="connsiteY5" fmla="*/ 478301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33380 w 3010487"/>
                <a:gd name="connsiteY5" fmla="*/ 407963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33380 w 3010487"/>
                <a:gd name="connsiteY5" fmla="*/ 407963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33380 w 3010487"/>
                <a:gd name="connsiteY5" fmla="*/ 407963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33380 w 3010487"/>
                <a:gd name="connsiteY5" fmla="*/ 407963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33380 w 3010487"/>
                <a:gd name="connsiteY5" fmla="*/ 407963 h 1603717"/>
                <a:gd name="connsiteX6" fmla="*/ 0 w 3010487"/>
                <a:gd name="connsiteY6" fmla="*/ 0 h 1603717"/>
                <a:gd name="connsiteX0" fmla="*/ 0 w 3010487"/>
                <a:gd name="connsiteY0" fmla="*/ 0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47447 w 3010487"/>
                <a:gd name="connsiteY5" fmla="*/ 618978 h 1603717"/>
                <a:gd name="connsiteX6" fmla="*/ 0 w 3010487"/>
                <a:gd name="connsiteY6" fmla="*/ 0 h 1603717"/>
                <a:gd name="connsiteX0" fmla="*/ 56271 w 3010487"/>
                <a:gd name="connsiteY0" fmla="*/ 253218 h 1603717"/>
                <a:gd name="connsiteX1" fmla="*/ 0 w 3010487"/>
                <a:gd name="connsiteY1" fmla="*/ 1308295 h 1603717"/>
                <a:gd name="connsiteX2" fmla="*/ 1491176 w 3010487"/>
                <a:gd name="connsiteY2" fmla="*/ 1603717 h 1603717"/>
                <a:gd name="connsiteX3" fmla="*/ 3010487 w 3010487"/>
                <a:gd name="connsiteY3" fmla="*/ 1280160 h 1603717"/>
                <a:gd name="connsiteX4" fmla="*/ 3010487 w 3010487"/>
                <a:gd name="connsiteY4" fmla="*/ 0 h 1603717"/>
                <a:gd name="connsiteX5" fmla="*/ 1547447 w 3010487"/>
                <a:gd name="connsiteY5" fmla="*/ 618978 h 1603717"/>
                <a:gd name="connsiteX6" fmla="*/ 56271 w 3010487"/>
                <a:gd name="connsiteY6" fmla="*/ 253218 h 1603717"/>
                <a:gd name="connsiteX0" fmla="*/ 56271 w 3024555"/>
                <a:gd name="connsiteY0" fmla="*/ 0 h 1350499"/>
                <a:gd name="connsiteX1" fmla="*/ 0 w 3024555"/>
                <a:gd name="connsiteY1" fmla="*/ 1055077 h 1350499"/>
                <a:gd name="connsiteX2" fmla="*/ 1491176 w 3024555"/>
                <a:gd name="connsiteY2" fmla="*/ 1350499 h 1350499"/>
                <a:gd name="connsiteX3" fmla="*/ 3010487 w 3024555"/>
                <a:gd name="connsiteY3" fmla="*/ 1026942 h 1350499"/>
                <a:gd name="connsiteX4" fmla="*/ 3024555 w 3024555"/>
                <a:gd name="connsiteY4" fmla="*/ 56272 h 1350499"/>
                <a:gd name="connsiteX5" fmla="*/ 1547447 w 3024555"/>
                <a:gd name="connsiteY5" fmla="*/ 365760 h 1350499"/>
                <a:gd name="connsiteX6" fmla="*/ 56271 w 3024555"/>
                <a:gd name="connsiteY6" fmla="*/ 0 h 1350499"/>
                <a:gd name="connsiteX0" fmla="*/ 56271 w 3010487"/>
                <a:gd name="connsiteY0" fmla="*/ 0 h 1350499"/>
                <a:gd name="connsiteX1" fmla="*/ 0 w 3010487"/>
                <a:gd name="connsiteY1" fmla="*/ 1055077 h 1350499"/>
                <a:gd name="connsiteX2" fmla="*/ 1491176 w 3010487"/>
                <a:gd name="connsiteY2" fmla="*/ 1350499 h 1350499"/>
                <a:gd name="connsiteX3" fmla="*/ 3010487 w 3010487"/>
                <a:gd name="connsiteY3" fmla="*/ 1026942 h 1350499"/>
                <a:gd name="connsiteX4" fmla="*/ 2996419 w 3010487"/>
                <a:gd name="connsiteY4" fmla="*/ 1 h 1350499"/>
                <a:gd name="connsiteX5" fmla="*/ 1547447 w 3010487"/>
                <a:gd name="connsiteY5" fmla="*/ 365760 h 1350499"/>
                <a:gd name="connsiteX6" fmla="*/ 56271 w 3010487"/>
                <a:gd name="connsiteY6" fmla="*/ 0 h 1350499"/>
                <a:gd name="connsiteX0" fmla="*/ 56271 w 3024555"/>
                <a:gd name="connsiteY0" fmla="*/ 0 h 1350499"/>
                <a:gd name="connsiteX1" fmla="*/ 0 w 3024555"/>
                <a:gd name="connsiteY1" fmla="*/ 1055077 h 1350499"/>
                <a:gd name="connsiteX2" fmla="*/ 1491176 w 3024555"/>
                <a:gd name="connsiteY2" fmla="*/ 1350499 h 1350499"/>
                <a:gd name="connsiteX3" fmla="*/ 3010487 w 3024555"/>
                <a:gd name="connsiteY3" fmla="*/ 1026942 h 1350499"/>
                <a:gd name="connsiteX4" fmla="*/ 3024555 w 3024555"/>
                <a:gd name="connsiteY4" fmla="*/ 1 h 1350499"/>
                <a:gd name="connsiteX5" fmla="*/ 1547447 w 3024555"/>
                <a:gd name="connsiteY5" fmla="*/ 365760 h 1350499"/>
                <a:gd name="connsiteX6" fmla="*/ 56271 w 3024555"/>
                <a:gd name="connsiteY6" fmla="*/ 0 h 1350499"/>
                <a:gd name="connsiteX0" fmla="*/ 56271 w 3010488"/>
                <a:gd name="connsiteY0" fmla="*/ 56270 h 1406769"/>
                <a:gd name="connsiteX1" fmla="*/ 0 w 3010488"/>
                <a:gd name="connsiteY1" fmla="*/ 1111347 h 1406769"/>
                <a:gd name="connsiteX2" fmla="*/ 1491176 w 3010488"/>
                <a:gd name="connsiteY2" fmla="*/ 1406769 h 1406769"/>
                <a:gd name="connsiteX3" fmla="*/ 3010487 w 3010488"/>
                <a:gd name="connsiteY3" fmla="*/ 1083212 h 1406769"/>
                <a:gd name="connsiteX4" fmla="*/ 3010488 w 3010488"/>
                <a:gd name="connsiteY4" fmla="*/ 0 h 1406769"/>
                <a:gd name="connsiteX5" fmla="*/ 1547447 w 3010488"/>
                <a:gd name="connsiteY5" fmla="*/ 422030 h 1406769"/>
                <a:gd name="connsiteX6" fmla="*/ 56271 w 3010488"/>
                <a:gd name="connsiteY6" fmla="*/ 56270 h 1406769"/>
                <a:gd name="connsiteX0" fmla="*/ 9956 w 3010488"/>
                <a:gd name="connsiteY0" fmla="*/ 79460 h 1406769"/>
                <a:gd name="connsiteX1" fmla="*/ 0 w 3010488"/>
                <a:gd name="connsiteY1" fmla="*/ 1111347 h 1406769"/>
                <a:gd name="connsiteX2" fmla="*/ 1491176 w 3010488"/>
                <a:gd name="connsiteY2" fmla="*/ 1406769 h 1406769"/>
                <a:gd name="connsiteX3" fmla="*/ 3010487 w 3010488"/>
                <a:gd name="connsiteY3" fmla="*/ 1083212 h 1406769"/>
                <a:gd name="connsiteX4" fmla="*/ 3010488 w 3010488"/>
                <a:gd name="connsiteY4" fmla="*/ 0 h 1406769"/>
                <a:gd name="connsiteX5" fmla="*/ 1547447 w 3010488"/>
                <a:gd name="connsiteY5" fmla="*/ 422030 h 1406769"/>
                <a:gd name="connsiteX6" fmla="*/ 9956 w 3010488"/>
                <a:gd name="connsiteY6" fmla="*/ 79460 h 1406769"/>
                <a:gd name="connsiteX0" fmla="*/ 802 w 3012912"/>
                <a:gd name="connsiteY0" fmla="*/ 102651 h 1406769"/>
                <a:gd name="connsiteX1" fmla="*/ 2424 w 3012912"/>
                <a:gd name="connsiteY1" fmla="*/ 1111347 h 1406769"/>
                <a:gd name="connsiteX2" fmla="*/ 1493600 w 3012912"/>
                <a:gd name="connsiteY2" fmla="*/ 1406769 h 1406769"/>
                <a:gd name="connsiteX3" fmla="*/ 3012911 w 3012912"/>
                <a:gd name="connsiteY3" fmla="*/ 1083212 h 1406769"/>
                <a:gd name="connsiteX4" fmla="*/ 3012912 w 3012912"/>
                <a:gd name="connsiteY4" fmla="*/ 0 h 1406769"/>
                <a:gd name="connsiteX5" fmla="*/ 1549871 w 3012912"/>
                <a:gd name="connsiteY5" fmla="*/ 422030 h 1406769"/>
                <a:gd name="connsiteX6" fmla="*/ 802 w 3012912"/>
                <a:gd name="connsiteY6" fmla="*/ 102651 h 1406769"/>
                <a:gd name="connsiteX0" fmla="*/ 802 w 3012912"/>
                <a:gd name="connsiteY0" fmla="*/ 102651 h 1406769"/>
                <a:gd name="connsiteX1" fmla="*/ 2424 w 3012912"/>
                <a:gd name="connsiteY1" fmla="*/ 1111347 h 1406769"/>
                <a:gd name="connsiteX2" fmla="*/ 1493600 w 3012912"/>
                <a:gd name="connsiteY2" fmla="*/ 1406769 h 1406769"/>
                <a:gd name="connsiteX3" fmla="*/ 3012911 w 3012912"/>
                <a:gd name="connsiteY3" fmla="*/ 1083212 h 1406769"/>
                <a:gd name="connsiteX4" fmla="*/ 3012912 w 3012912"/>
                <a:gd name="connsiteY4" fmla="*/ 0 h 1406769"/>
                <a:gd name="connsiteX5" fmla="*/ 1549871 w 3012912"/>
                <a:gd name="connsiteY5" fmla="*/ 422030 h 1406769"/>
                <a:gd name="connsiteX6" fmla="*/ 802 w 3012912"/>
                <a:gd name="connsiteY6" fmla="*/ 102651 h 1406769"/>
                <a:gd name="connsiteX0" fmla="*/ 802 w 3012912"/>
                <a:gd name="connsiteY0" fmla="*/ 102651 h 1406769"/>
                <a:gd name="connsiteX1" fmla="*/ 2424 w 3012912"/>
                <a:gd name="connsiteY1" fmla="*/ 1111347 h 1406769"/>
                <a:gd name="connsiteX2" fmla="*/ 1493600 w 3012912"/>
                <a:gd name="connsiteY2" fmla="*/ 1406769 h 1406769"/>
                <a:gd name="connsiteX3" fmla="*/ 3012911 w 3012912"/>
                <a:gd name="connsiteY3" fmla="*/ 1083212 h 1406769"/>
                <a:gd name="connsiteX4" fmla="*/ 3012912 w 3012912"/>
                <a:gd name="connsiteY4" fmla="*/ 0 h 1406769"/>
                <a:gd name="connsiteX5" fmla="*/ 1549871 w 3012912"/>
                <a:gd name="connsiteY5" fmla="*/ 422030 h 1406769"/>
                <a:gd name="connsiteX6" fmla="*/ 802 w 3012912"/>
                <a:gd name="connsiteY6" fmla="*/ 102651 h 1406769"/>
                <a:gd name="connsiteX0" fmla="*/ 802 w 3024490"/>
                <a:gd name="connsiteY0" fmla="*/ 102651 h 1406769"/>
                <a:gd name="connsiteX1" fmla="*/ 2424 w 3024490"/>
                <a:gd name="connsiteY1" fmla="*/ 1111347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49871 w 3024490"/>
                <a:gd name="connsiteY5" fmla="*/ 422030 h 1406769"/>
                <a:gd name="connsiteX6" fmla="*/ 802 w 3024490"/>
                <a:gd name="connsiteY6" fmla="*/ 102651 h 1406769"/>
                <a:gd name="connsiteX0" fmla="*/ 802 w 3024490"/>
                <a:gd name="connsiteY0" fmla="*/ 102651 h 1406769"/>
                <a:gd name="connsiteX1" fmla="*/ 2424 w 3024490"/>
                <a:gd name="connsiteY1" fmla="*/ 1111347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49871 w 3024490"/>
                <a:gd name="connsiteY5" fmla="*/ 422030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49871 w 3024490"/>
                <a:gd name="connsiteY5" fmla="*/ 422030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49871 w 3024490"/>
                <a:gd name="connsiteY5" fmla="*/ 422030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26714 w 3024490"/>
                <a:gd name="connsiteY5" fmla="*/ 526389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26714 w 3024490"/>
                <a:gd name="connsiteY5" fmla="*/ 526389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26714 w 3024490"/>
                <a:gd name="connsiteY5" fmla="*/ 526389 h 1406769"/>
                <a:gd name="connsiteX6" fmla="*/ 802 w 3024490"/>
                <a:gd name="connsiteY6" fmla="*/ 102651 h 1406769"/>
                <a:gd name="connsiteX0" fmla="*/ 802 w 3024490"/>
                <a:gd name="connsiteY0" fmla="*/ 102651 h 1406769"/>
                <a:gd name="connsiteX1" fmla="*/ 2424 w 3024490"/>
                <a:gd name="connsiteY1" fmla="*/ 995393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26714 w 3024490"/>
                <a:gd name="connsiteY5" fmla="*/ 526389 h 1406769"/>
                <a:gd name="connsiteX6" fmla="*/ 802 w 3024490"/>
                <a:gd name="connsiteY6" fmla="*/ 102651 h 1406769"/>
                <a:gd name="connsiteX0" fmla="*/ 802 w 3024490"/>
                <a:gd name="connsiteY0" fmla="*/ 102651 h 1406769"/>
                <a:gd name="connsiteX1" fmla="*/ 2424 w 3024490"/>
                <a:gd name="connsiteY1" fmla="*/ 1018584 h 1406769"/>
                <a:gd name="connsiteX2" fmla="*/ 1493600 w 3024490"/>
                <a:gd name="connsiteY2" fmla="*/ 1406769 h 1406769"/>
                <a:gd name="connsiteX3" fmla="*/ 3024490 w 3024490"/>
                <a:gd name="connsiteY3" fmla="*/ 944067 h 1406769"/>
                <a:gd name="connsiteX4" fmla="*/ 3012912 w 3024490"/>
                <a:gd name="connsiteY4" fmla="*/ 0 h 1406769"/>
                <a:gd name="connsiteX5" fmla="*/ 1526714 w 3024490"/>
                <a:gd name="connsiteY5" fmla="*/ 526389 h 1406769"/>
                <a:gd name="connsiteX6" fmla="*/ 802 w 3024490"/>
                <a:gd name="connsiteY6" fmla="*/ 102651 h 1406769"/>
                <a:gd name="connsiteX0" fmla="*/ 802 w 3012912"/>
                <a:gd name="connsiteY0" fmla="*/ 102651 h 1406769"/>
                <a:gd name="connsiteX1" fmla="*/ 2424 w 3012912"/>
                <a:gd name="connsiteY1" fmla="*/ 1018584 h 1406769"/>
                <a:gd name="connsiteX2" fmla="*/ 1493600 w 3012912"/>
                <a:gd name="connsiteY2" fmla="*/ 1406769 h 1406769"/>
                <a:gd name="connsiteX3" fmla="*/ 3001333 w 3012912"/>
                <a:gd name="connsiteY3" fmla="*/ 955662 h 1406769"/>
                <a:gd name="connsiteX4" fmla="*/ 3012912 w 3012912"/>
                <a:gd name="connsiteY4" fmla="*/ 0 h 1406769"/>
                <a:gd name="connsiteX5" fmla="*/ 1526714 w 3012912"/>
                <a:gd name="connsiteY5" fmla="*/ 526389 h 1406769"/>
                <a:gd name="connsiteX6" fmla="*/ 802 w 3012912"/>
                <a:gd name="connsiteY6" fmla="*/ 102651 h 1406769"/>
                <a:gd name="connsiteX0" fmla="*/ 802 w 3012912"/>
                <a:gd name="connsiteY0" fmla="*/ 102651 h 1406769"/>
                <a:gd name="connsiteX1" fmla="*/ 2424 w 3012912"/>
                <a:gd name="connsiteY1" fmla="*/ 1018584 h 1406769"/>
                <a:gd name="connsiteX2" fmla="*/ 1493600 w 3012912"/>
                <a:gd name="connsiteY2" fmla="*/ 1406769 h 1406769"/>
                <a:gd name="connsiteX3" fmla="*/ 3012912 w 3012912"/>
                <a:gd name="connsiteY3" fmla="*/ 955662 h 1406769"/>
                <a:gd name="connsiteX4" fmla="*/ 3012912 w 3012912"/>
                <a:gd name="connsiteY4" fmla="*/ 0 h 1406769"/>
                <a:gd name="connsiteX5" fmla="*/ 1526714 w 3012912"/>
                <a:gd name="connsiteY5" fmla="*/ 526389 h 1406769"/>
                <a:gd name="connsiteX6" fmla="*/ 802 w 3012912"/>
                <a:gd name="connsiteY6" fmla="*/ 102651 h 1406769"/>
                <a:gd name="connsiteX0" fmla="*/ 9957 w 3022067"/>
                <a:gd name="connsiteY0" fmla="*/ 102651 h 1539653"/>
                <a:gd name="connsiteX1" fmla="*/ 0 w 3022067"/>
                <a:gd name="connsiteY1" fmla="*/ 1470806 h 1539653"/>
                <a:gd name="connsiteX2" fmla="*/ 1502755 w 3022067"/>
                <a:gd name="connsiteY2" fmla="*/ 1406769 h 1539653"/>
                <a:gd name="connsiteX3" fmla="*/ 3022067 w 3022067"/>
                <a:gd name="connsiteY3" fmla="*/ 955662 h 1539653"/>
                <a:gd name="connsiteX4" fmla="*/ 3022067 w 3022067"/>
                <a:gd name="connsiteY4" fmla="*/ 0 h 1539653"/>
                <a:gd name="connsiteX5" fmla="*/ 1535869 w 3022067"/>
                <a:gd name="connsiteY5" fmla="*/ 526389 h 1539653"/>
                <a:gd name="connsiteX6" fmla="*/ 9957 w 3022067"/>
                <a:gd name="connsiteY6" fmla="*/ 102651 h 1539653"/>
                <a:gd name="connsiteX0" fmla="*/ 9957 w 3022067"/>
                <a:gd name="connsiteY0" fmla="*/ 102651 h 1505445"/>
                <a:gd name="connsiteX1" fmla="*/ 0 w 3022067"/>
                <a:gd name="connsiteY1" fmla="*/ 1470806 h 1505445"/>
                <a:gd name="connsiteX2" fmla="*/ 1572228 w 3022067"/>
                <a:gd name="connsiteY2" fmla="*/ 1012525 h 1505445"/>
                <a:gd name="connsiteX3" fmla="*/ 3022067 w 3022067"/>
                <a:gd name="connsiteY3" fmla="*/ 955662 h 1505445"/>
                <a:gd name="connsiteX4" fmla="*/ 3022067 w 3022067"/>
                <a:gd name="connsiteY4" fmla="*/ 0 h 1505445"/>
                <a:gd name="connsiteX5" fmla="*/ 1535869 w 3022067"/>
                <a:gd name="connsiteY5" fmla="*/ 526389 h 1505445"/>
                <a:gd name="connsiteX6" fmla="*/ 9957 w 3022067"/>
                <a:gd name="connsiteY6" fmla="*/ 102651 h 1505445"/>
                <a:gd name="connsiteX0" fmla="*/ 9957 w 3033646"/>
                <a:gd name="connsiteY0" fmla="*/ 102651 h 1513641"/>
                <a:gd name="connsiteX1" fmla="*/ 0 w 3033646"/>
                <a:gd name="connsiteY1" fmla="*/ 1470806 h 1513641"/>
                <a:gd name="connsiteX2" fmla="*/ 1572228 w 3033646"/>
                <a:gd name="connsiteY2" fmla="*/ 1012525 h 1513641"/>
                <a:gd name="connsiteX3" fmla="*/ 3033646 w 3033646"/>
                <a:gd name="connsiteY3" fmla="*/ 1465862 h 1513641"/>
                <a:gd name="connsiteX4" fmla="*/ 3022067 w 3033646"/>
                <a:gd name="connsiteY4" fmla="*/ 0 h 1513641"/>
                <a:gd name="connsiteX5" fmla="*/ 1535869 w 3033646"/>
                <a:gd name="connsiteY5" fmla="*/ 526389 h 1513641"/>
                <a:gd name="connsiteX6" fmla="*/ 9957 w 3033646"/>
                <a:gd name="connsiteY6" fmla="*/ 102651 h 1513641"/>
                <a:gd name="connsiteX0" fmla="*/ 9957 w 3033646"/>
                <a:gd name="connsiteY0" fmla="*/ 102651 h 1568634"/>
                <a:gd name="connsiteX1" fmla="*/ 0 w 3033646"/>
                <a:gd name="connsiteY1" fmla="*/ 1470806 h 1568634"/>
                <a:gd name="connsiteX2" fmla="*/ 1572228 w 3033646"/>
                <a:gd name="connsiteY2" fmla="*/ 1012525 h 1568634"/>
                <a:gd name="connsiteX3" fmla="*/ 3033646 w 3033646"/>
                <a:gd name="connsiteY3" fmla="*/ 1523839 h 1568634"/>
                <a:gd name="connsiteX4" fmla="*/ 3022067 w 3033646"/>
                <a:gd name="connsiteY4" fmla="*/ 0 h 1568634"/>
                <a:gd name="connsiteX5" fmla="*/ 1535869 w 3033646"/>
                <a:gd name="connsiteY5" fmla="*/ 526389 h 1568634"/>
                <a:gd name="connsiteX6" fmla="*/ 9957 w 3033646"/>
                <a:gd name="connsiteY6" fmla="*/ 102651 h 1568634"/>
                <a:gd name="connsiteX0" fmla="*/ 9957 w 3033646"/>
                <a:gd name="connsiteY0" fmla="*/ 102651 h 1567543"/>
                <a:gd name="connsiteX1" fmla="*/ 0 w 3033646"/>
                <a:gd name="connsiteY1" fmla="*/ 1470806 h 1567543"/>
                <a:gd name="connsiteX2" fmla="*/ 1502756 w 3033646"/>
                <a:gd name="connsiteY2" fmla="*/ 989333 h 1567543"/>
                <a:gd name="connsiteX3" fmla="*/ 3033646 w 3033646"/>
                <a:gd name="connsiteY3" fmla="*/ 1523839 h 1567543"/>
                <a:gd name="connsiteX4" fmla="*/ 3022067 w 3033646"/>
                <a:gd name="connsiteY4" fmla="*/ 0 h 1567543"/>
                <a:gd name="connsiteX5" fmla="*/ 1535869 w 3033646"/>
                <a:gd name="connsiteY5" fmla="*/ 526389 h 1567543"/>
                <a:gd name="connsiteX6" fmla="*/ 9957 w 3033646"/>
                <a:gd name="connsiteY6" fmla="*/ 102651 h 1567543"/>
                <a:gd name="connsiteX0" fmla="*/ 9957 w 3033646"/>
                <a:gd name="connsiteY0" fmla="*/ 102651 h 1567543"/>
                <a:gd name="connsiteX1" fmla="*/ 0 w 3033646"/>
                <a:gd name="connsiteY1" fmla="*/ 1528783 h 1567543"/>
                <a:gd name="connsiteX2" fmla="*/ 1502756 w 3033646"/>
                <a:gd name="connsiteY2" fmla="*/ 989333 h 1567543"/>
                <a:gd name="connsiteX3" fmla="*/ 3033646 w 3033646"/>
                <a:gd name="connsiteY3" fmla="*/ 1523839 h 1567543"/>
                <a:gd name="connsiteX4" fmla="*/ 3022067 w 3033646"/>
                <a:gd name="connsiteY4" fmla="*/ 0 h 1567543"/>
                <a:gd name="connsiteX5" fmla="*/ 1535869 w 3033646"/>
                <a:gd name="connsiteY5" fmla="*/ 526389 h 1567543"/>
                <a:gd name="connsiteX6" fmla="*/ 9957 w 3033646"/>
                <a:gd name="connsiteY6" fmla="*/ 102651 h 1567543"/>
                <a:gd name="connsiteX0" fmla="*/ 9957 w 3033646"/>
                <a:gd name="connsiteY0" fmla="*/ 102651 h 1567543"/>
                <a:gd name="connsiteX1" fmla="*/ 0 w 3033646"/>
                <a:gd name="connsiteY1" fmla="*/ 1528783 h 1567543"/>
                <a:gd name="connsiteX2" fmla="*/ 1502756 w 3033646"/>
                <a:gd name="connsiteY2" fmla="*/ 989333 h 1567543"/>
                <a:gd name="connsiteX3" fmla="*/ 3033646 w 3033646"/>
                <a:gd name="connsiteY3" fmla="*/ 1523839 h 1567543"/>
                <a:gd name="connsiteX4" fmla="*/ 3022067 w 3033646"/>
                <a:gd name="connsiteY4" fmla="*/ 0 h 1567543"/>
                <a:gd name="connsiteX5" fmla="*/ 1535869 w 3033646"/>
                <a:gd name="connsiteY5" fmla="*/ 526389 h 1567543"/>
                <a:gd name="connsiteX6" fmla="*/ 9957 w 3033646"/>
                <a:gd name="connsiteY6" fmla="*/ 102651 h 1567543"/>
                <a:gd name="connsiteX0" fmla="*/ 9957 w 3033646"/>
                <a:gd name="connsiteY0" fmla="*/ 102651 h 1567543"/>
                <a:gd name="connsiteX1" fmla="*/ 0 w 3033646"/>
                <a:gd name="connsiteY1" fmla="*/ 1528783 h 1567543"/>
                <a:gd name="connsiteX2" fmla="*/ 1502756 w 3033646"/>
                <a:gd name="connsiteY2" fmla="*/ 989333 h 1567543"/>
                <a:gd name="connsiteX3" fmla="*/ 3033646 w 3033646"/>
                <a:gd name="connsiteY3" fmla="*/ 1523839 h 1567543"/>
                <a:gd name="connsiteX4" fmla="*/ 3022067 w 3033646"/>
                <a:gd name="connsiteY4" fmla="*/ 0 h 1567543"/>
                <a:gd name="connsiteX5" fmla="*/ 1535869 w 3033646"/>
                <a:gd name="connsiteY5" fmla="*/ 526389 h 1567543"/>
                <a:gd name="connsiteX6" fmla="*/ 9957 w 3033646"/>
                <a:gd name="connsiteY6" fmla="*/ 102651 h 1567543"/>
                <a:gd name="connsiteX0" fmla="*/ 9957 w 3033646"/>
                <a:gd name="connsiteY0" fmla="*/ 102651 h 1528783"/>
                <a:gd name="connsiteX1" fmla="*/ 0 w 3033646"/>
                <a:gd name="connsiteY1" fmla="*/ 1528783 h 1528783"/>
                <a:gd name="connsiteX2" fmla="*/ 1502756 w 3033646"/>
                <a:gd name="connsiteY2" fmla="*/ 989333 h 1528783"/>
                <a:gd name="connsiteX3" fmla="*/ 3033646 w 3033646"/>
                <a:gd name="connsiteY3" fmla="*/ 1523839 h 1528783"/>
                <a:gd name="connsiteX4" fmla="*/ 3022067 w 3033646"/>
                <a:gd name="connsiteY4" fmla="*/ 0 h 1528783"/>
                <a:gd name="connsiteX5" fmla="*/ 1535869 w 3033646"/>
                <a:gd name="connsiteY5" fmla="*/ 526389 h 1528783"/>
                <a:gd name="connsiteX6" fmla="*/ 9957 w 3033646"/>
                <a:gd name="connsiteY6" fmla="*/ 102651 h 1528783"/>
                <a:gd name="connsiteX0" fmla="*/ 9957 w 3033646"/>
                <a:gd name="connsiteY0" fmla="*/ 102651 h 1528783"/>
                <a:gd name="connsiteX1" fmla="*/ 0 w 3033646"/>
                <a:gd name="connsiteY1" fmla="*/ 1528783 h 1528783"/>
                <a:gd name="connsiteX2" fmla="*/ 1537492 w 3033646"/>
                <a:gd name="connsiteY2" fmla="*/ 1024119 h 1528783"/>
                <a:gd name="connsiteX3" fmla="*/ 3033646 w 3033646"/>
                <a:gd name="connsiteY3" fmla="*/ 1523839 h 1528783"/>
                <a:gd name="connsiteX4" fmla="*/ 3022067 w 3033646"/>
                <a:gd name="connsiteY4" fmla="*/ 0 h 1528783"/>
                <a:gd name="connsiteX5" fmla="*/ 1535869 w 3033646"/>
                <a:gd name="connsiteY5" fmla="*/ 526389 h 1528783"/>
                <a:gd name="connsiteX6" fmla="*/ 9957 w 3033646"/>
                <a:gd name="connsiteY6" fmla="*/ 102651 h 1528783"/>
                <a:gd name="connsiteX0" fmla="*/ 9957 w 3033646"/>
                <a:gd name="connsiteY0" fmla="*/ 102651 h 1528783"/>
                <a:gd name="connsiteX1" fmla="*/ 0 w 3033646"/>
                <a:gd name="connsiteY1" fmla="*/ 1528783 h 1528783"/>
                <a:gd name="connsiteX2" fmla="*/ 1537492 w 3033646"/>
                <a:gd name="connsiteY2" fmla="*/ 1024119 h 1528783"/>
                <a:gd name="connsiteX3" fmla="*/ 3033646 w 3033646"/>
                <a:gd name="connsiteY3" fmla="*/ 1523839 h 1528783"/>
                <a:gd name="connsiteX4" fmla="*/ 3022067 w 3033646"/>
                <a:gd name="connsiteY4" fmla="*/ 0 h 1528783"/>
                <a:gd name="connsiteX5" fmla="*/ 1535869 w 3033646"/>
                <a:gd name="connsiteY5" fmla="*/ 526389 h 1528783"/>
                <a:gd name="connsiteX6" fmla="*/ 9957 w 3033646"/>
                <a:gd name="connsiteY6" fmla="*/ 102651 h 1528783"/>
                <a:gd name="connsiteX0" fmla="*/ 9957 w 3033646"/>
                <a:gd name="connsiteY0" fmla="*/ 102651 h 1528783"/>
                <a:gd name="connsiteX1" fmla="*/ 0 w 3033646"/>
                <a:gd name="connsiteY1" fmla="*/ 1528783 h 1528783"/>
                <a:gd name="connsiteX2" fmla="*/ 1537492 w 3033646"/>
                <a:gd name="connsiteY2" fmla="*/ 1024119 h 1528783"/>
                <a:gd name="connsiteX3" fmla="*/ 3033646 w 3033646"/>
                <a:gd name="connsiteY3" fmla="*/ 1523839 h 1528783"/>
                <a:gd name="connsiteX4" fmla="*/ 3022067 w 3033646"/>
                <a:gd name="connsiteY4" fmla="*/ 0 h 1528783"/>
                <a:gd name="connsiteX5" fmla="*/ 1535869 w 3033646"/>
                <a:gd name="connsiteY5" fmla="*/ 526389 h 1528783"/>
                <a:gd name="connsiteX6" fmla="*/ 9957 w 3033646"/>
                <a:gd name="connsiteY6" fmla="*/ 102651 h 1528783"/>
                <a:gd name="connsiteX0" fmla="*/ 9957 w 3033646"/>
                <a:gd name="connsiteY0" fmla="*/ 102651 h 1528783"/>
                <a:gd name="connsiteX1" fmla="*/ 0 w 3033646"/>
                <a:gd name="connsiteY1" fmla="*/ 1528783 h 1528783"/>
                <a:gd name="connsiteX2" fmla="*/ 1537492 w 3033646"/>
                <a:gd name="connsiteY2" fmla="*/ 1024119 h 1528783"/>
                <a:gd name="connsiteX3" fmla="*/ 3033646 w 3033646"/>
                <a:gd name="connsiteY3" fmla="*/ 1523839 h 1528783"/>
                <a:gd name="connsiteX4" fmla="*/ 3022067 w 3033646"/>
                <a:gd name="connsiteY4" fmla="*/ 0 h 1528783"/>
                <a:gd name="connsiteX5" fmla="*/ 1535869 w 3033646"/>
                <a:gd name="connsiteY5" fmla="*/ 526389 h 1528783"/>
                <a:gd name="connsiteX6" fmla="*/ 9957 w 3033646"/>
                <a:gd name="connsiteY6" fmla="*/ 102651 h 1528783"/>
                <a:gd name="connsiteX0" fmla="*/ 9957 w 3045737"/>
                <a:gd name="connsiteY0" fmla="*/ 91055 h 1517187"/>
                <a:gd name="connsiteX1" fmla="*/ 0 w 3045737"/>
                <a:gd name="connsiteY1" fmla="*/ 1517187 h 1517187"/>
                <a:gd name="connsiteX2" fmla="*/ 1537492 w 3045737"/>
                <a:gd name="connsiteY2" fmla="*/ 1012523 h 1517187"/>
                <a:gd name="connsiteX3" fmla="*/ 3033646 w 3045737"/>
                <a:gd name="connsiteY3" fmla="*/ 1512243 h 1517187"/>
                <a:gd name="connsiteX4" fmla="*/ 3045224 w 3045737"/>
                <a:gd name="connsiteY4" fmla="*/ 0 h 1517187"/>
                <a:gd name="connsiteX5" fmla="*/ 1535869 w 3045737"/>
                <a:gd name="connsiteY5" fmla="*/ 514793 h 1517187"/>
                <a:gd name="connsiteX6" fmla="*/ 9957 w 3045737"/>
                <a:gd name="connsiteY6" fmla="*/ 91055 h 1517187"/>
                <a:gd name="connsiteX0" fmla="*/ 9957 w 3045737"/>
                <a:gd name="connsiteY0" fmla="*/ 91055 h 1517187"/>
                <a:gd name="connsiteX1" fmla="*/ 0 w 3045737"/>
                <a:gd name="connsiteY1" fmla="*/ 1517187 h 1517187"/>
                <a:gd name="connsiteX2" fmla="*/ 1537492 w 3045737"/>
                <a:gd name="connsiteY2" fmla="*/ 1012523 h 1517187"/>
                <a:gd name="connsiteX3" fmla="*/ 3033646 w 3045737"/>
                <a:gd name="connsiteY3" fmla="*/ 1512243 h 1517187"/>
                <a:gd name="connsiteX4" fmla="*/ 3045224 w 3045737"/>
                <a:gd name="connsiteY4" fmla="*/ 0 h 1517187"/>
                <a:gd name="connsiteX5" fmla="*/ 1535869 w 3045737"/>
                <a:gd name="connsiteY5" fmla="*/ 514793 h 1517187"/>
                <a:gd name="connsiteX6" fmla="*/ 9957 w 3045737"/>
                <a:gd name="connsiteY6" fmla="*/ 91055 h 1517187"/>
                <a:gd name="connsiteX0" fmla="*/ 9957 w 3034759"/>
                <a:gd name="connsiteY0" fmla="*/ 91055 h 1517187"/>
                <a:gd name="connsiteX1" fmla="*/ 0 w 3034759"/>
                <a:gd name="connsiteY1" fmla="*/ 1517187 h 1517187"/>
                <a:gd name="connsiteX2" fmla="*/ 1537492 w 3034759"/>
                <a:gd name="connsiteY2" fmla="*/ 1012523 h 1517187"/>
                <a:gd name="connsiteX3" fmla="*/ 3033646 w 3034759"/>
                <a:gd name="connsiteY3" fmla="*/ 1512243 h 1517187"/>
                <a:gd name="connsiteX4" fmla="*/ 3033645 w 3034759"/>
                <a:gd name="connsiteY4" fmla="*/ 0 h 1517187"/>
                <a:gd name="connsiteX5" fmla="*/ 1535869 w 3034759"/>
                <a:gd name="connsiteY5" fmla="*/ 514793 h 1517187"/>
                <a:gd name="connsiteX6" fmla="*/ 9957 w 3034759"/>
                <a:gd name="connsiteY6" fmla="*/ 91055 h 1517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4759" h="1517187">
                  <a:moveTo>
                    <a:pt x="9957" y="91055"/>
                  </a:moveTo>
                  <a:cubicBezTo>
                    <a:pt x="6638" y="435017"/>
                    <a:pt x="3319" y="1173225"/>
                    <a:pt x="0" y="1517187"/>
                  </a:cubicBezTo>
                  <a:cubicBezTo>
                    <a:pt x="624427" y="1175035"/>
                    <a:pt x="1004722" y="1010050"/>
                    <a:pt x="1537492" y="1012523"/>
                  </a:cubicBezTo>
                  <a:cubicBezTo>
                    <a:pt x="1958873" y="1000673"/>
                    <a:pt x="2434578" y="1191064"/>
                    <a:pt x="3033646" y="1512243"/>
                  </a:cubicBezTo>
                  <a:cubicBezTo>
                    <a:pt x="3029786" y="1023622"/>
                    <a:pt x="3037505" y="488621"/>
                    <a:pt x="3033645" y="0"/>
                  </a:cubicBezTo>
                  <a:cubicBezTo>
                    <a:pt x="2460225" y="286728"/>
                    <a:pt x="2154847" y="497997"/>
                    <a:pt x="1535869" y="514793"/>
                  </a:cubicBezTo>
                  <a:cubicBezTo>
                    <a:pt x="884065" y="505414"/>
                    <a:pt x="521084" y="296615"/>
                    <a:pt x="9957" y="91055"/>
                  </a:cubicBez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4187308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Apparent Validation</a:t>
            </a:r>
          </a:p>
        </p:txBody>
      </p:sp>
      <p:sp>
        <p:nvSpPr>
          <p:cNvPr id="3" name="Content Placeholder 2"/>
          <p:cNvSpPr>
            <a:spLocks noGrp="1"/>
          </p:cNvSpPr>
          <p:nvPr>
            <p:ph idx="1"/>
          </p:nvPr>
        </p:nvSpPr>
        <p:spPr/>
        <p:txBody>
          <a:bodyPr/>
          <a:lstStyle/>
          <a:p>
            <a:pPr marL="0" indent="0">
              <a:buNone/>
            </a:pPr>
            <a:r>
              <a:rPr lang="en-US" dirty="0"/>
              <a:t>Analysis of residuals</a:t>
            </a:r>
          </a:p>
          <a:p>
            <a:r>
              <a:rPr lang="en-US" dirty="0" err="1"/>
              <a:t>Heteroscedasticity</a:t>
            </a:r>
            <a:r>
              <a:rPr lang="en-US" dirty="0"/>
              <a:t>, non-normality, or spatial autocorrelation indicates</a:t>
            </a:r>
          </a:p>
          <a:p>
            <a:pPr lvl="1"/>
            <a:r>
              <a:rPr lang="en-US" dirty="0"/>
              <a:t>One or more important variables were omitted from the model</a:t>
            </a:r>
          </a:p>
          <a:p>
            <a:pPr lvl="2"/>
            <a:r>
              <a:rPr lang="en-US" dirty="0"/>
              <a:t>subpopulations</a:t>
            </a:r>
          </a:p>
          <a:p>
            <a:pPr lvl="1"/>
            <a:r>
              <a:rPr lang="en-US" dirty="0"/>
              <a:t>Incorrect functional form used for the model (e.g., linear when the function is actually nonlinear)</a:t>
            </a:r>
          </a:p>
          <a:p>
            <a:pPr lvl="2"/>
            <a:endParaRPr lang="en-US" dirty="0"/>
          </a:p>
        </p:txBody>
      </p:sp>
    </p:spTree>
    <p:extLst>
      <p:ext uri="{BB962C8B-B14F-4D97-AF65-F5344CB8AC3E}">
        <p14:creationId xmlns:p14="http://schemas.microsoft.com/office/powerpoint/2010/main" val="14346373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Apparent Validation</a:t>
            </a:r>
          </a:p>
        </p:txBody>
      </p:sp>
      <p:pic>
        <p:nvPicPr>
          <p:cNvPr id="1026" name="Picture 2" descr="C:\Users\jathompson\Downloads\photo.PN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2470" t="12383" r="2932" b="33102"/>
          <a:stretch/>
        </p:blipFill>
        <p:spPr bwMode="auto">
          <a:xfrm>
            <a:off x="1596803" y="1371600"/>
            <a:ext cx="5950394" cy="45720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1736124" y="2903838"/>
            <a:ext cx="5562600" cy="10972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546238" y="6457890"/>
            <a:ext cx="2597762" cy="400110"/>
          </a:xfrm>
          <a:prstGeom prst="rect">
            <a:avLst/>
          </a:prstGeom>
          <a:noFill/>
        </p:spPr>
        <p:txBody>
          <a:bodyPr wrap="none" rtlCol="0">
            <a:spAutoFit/>
          </a:bodyPr>
          <a:lstStyle/>
          <a:p>
            <a:pPr marL="0" lvl="1" algn="r"/>
            <a:r>
              <a:rPr lang="en-US" sz="2000" dirty="0">
                <a:solidFill>
                  <a:schemeClr val="accent5"/>
                </a:solidFill>
                <a:effectLst>
                  <a:outerShdw blurRad="38100" dist="38100" dir="2700000" algn="tl">
                    <a:srgbClr val="000000">
                      <a:alpha val="43137"/>
                    </a:srgbClr>
                  </a:outerShdw>
                </a:effectLst>
              </a:rPr>
              <a:t>Thompson et al. (1997)</a:t>
            </a:r>
          </a:p>
        </p:txBody>
      </p:sp>
    </p:spTree>
    <p:extLst>
      <p:ext uri="{BB962C8B-B14F-4D97-AF65-F5344CB8AC3E}">
        <p14:creationId xmlns:p14="http://schemas.microsoft.com/office/powerpoint/2010/main" val="34177467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5" name="TextBox 4"/>
          <p:cNvSpPr txBox="1"/>
          <p:nvPr/>
        </p:nvSpPr>
        <p:spPr>
          <a:xfrm>
            <a:off x="6803166" y="6457890"/>
            <a:ext cx="2340834" cy="400110"/>
          </a:xfrm>
          <a:prstGeom prst="rect">
            <a:avLst/>
          </a:prstGeom>
          <a:noFill/>
        </p:spPr>
        <p:txBody>
          <a:bodyPr wrap="none" rtlCol="0">
            <a:spAutoFit/>
          </a:bodyPr>
          <a:lstStyle/>
          <a:p>
            <a:pPr marL="0" lvl="1" algn="r"/>
            <a:r>
              <a:rPr lang="en-US" sz="2000" dirty="0">
                <a:solidFill>
                  <a:schemeClr val="accent5"/>
                </a:solidFill>
                <a:effectLst>
                  <a:outerShdw blurRad="38100" dist="38100" dir="2700000" algn="tl">
                    <a:srgbClr val="000000">
                      <a:alpha val="43137"/>
                    </a:srgbClr>
                  </a:outerShdw>
                </a:effectLst>
              </a:rPr>
              <a:t>Libohova et al., 2017</a:t>
            </a: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80348" y="-609600"/>
            <a:ext cx="6383303" cy="8246507"/>
          </a:xfrm>
          <a:prstGeom prst="rect">
            <a:avLst/>
          </a:prstGeom>
        </p:spPr>
      </p:pic>
    </p:spTree>
    <p:extLst>
      <p:ext uri="{BB962C8B-B14F-4D97-AF65-F5344CB8AC3E}">
        <p14:creationId xmlns:p14="http://schemas.microsoft.com/office/powerpoint/2010/main" val="17104555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a:t>Internal Validation</a:t>
            </a:r>
          </a:p>
        </p:txBody>
      </p:sp>
      <p:sp>
        <p:nvSpPr>
          <p:cNvPr id="81923" name="Rectangle 3"/>
          <p:cNvSpPr>
            <a:spLocks noGrp="1" noChangeArrowheads="1"/>
          </p:cNvSpPr>
          <p:nvPr>
            <p:ph type="body" idx="1"/>
          </p:nvPr>
        </p:nvSpPr>
        <p:spPr/>
        <p:txBody>
          <a:bodyPr/>
          <a:lstStyle/>
          <a:p>
            <a:r>
              <a:rPr lang="en-GB" altLang="en-US" dirty="0"/>
              <a:t>Split-sample</a:t>
            </a:r>
          </a:p>
          <a:p>
            <a:pPr lvl="1"/>
            <a:r>
              <a:rPr lang="en-GB" altLang="en-US" dirty="0"/>
              <a:t>Training data</a:t>
            </a:r>
          </a:p>
          <a:p>
            <a:pPr lvl="1"/>
            <a:r>
              <a:rPr lang="en-GB" altLang="en-US" dirty="0"/>
              <a:t>Validation data</a:t>
            </a:r>
          </a:p>
          <a:p>
            <a:r>
              <a:rPr lang="en-GB" altLang="en-US" dirty="0"/>
              <a:t>Cross-validation</a:t>
            </a:r>
          </a:p>
          <a:p>
            <a:pPr lvl="1"/>
            <a:r>
              <a:rPr lang="en-GB" altLang="en-US" dirty="0"/>
              <a:t> Alternating development and validation</a:t>
            </a:r>
          </a:p>
          <a:p>
            <a:pPr lvl="1"/>
            <a:r>
              <a:rPr lang="en-GB" altLang="en-US" dirty="0"/>
              <a:t> Jack-knife</a:t>
            </a:r>
          </a:p>
          <a:p>
            <a:pPr lvl="2"/>
            <a:r>
              <a:rPr lang="en-GB" altLang="en-US" dirty="0"/>
              <a:t>n-1 for training, 1 validate </a:t>
            </a:r>
            <a:endParaRPr lang="en-US" altLang="en-US" dirty="0"/>
          </a:p>
          <a:p>
            <a:r>
              <a:rPr lang="en-US" altLang="en-US" dirty="0"/>
              <a:t>Bootstrap</a:t>
            </a:r>
          </a:p>
          <a:p>
            <a:pPr lvl="1"/>
            <a:r>
              <a:rPr lang="en-US" altLang="en-US" dirty="0"/>
              <a:t>Random subsample</a:t>
            </a:r>
          </a:p>
        </p:txBody>
      </p:sp>
    </p:spTree>
    <p:extLst>
      <p:ext uri="{BB962C8B-B14F-4D97-AF65-F5344CB8AC3E}">
        <p14:creationId xmlns:p14="http://schemas.microsoft.com/office/powerpoint/2010/main" val="25493802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p:cNvSpPr>
            <a:spLocks noGrp="1"/>
          </p:cNvSpPr>
          <p:nvPr>
            <p:ph type="title"/>
          </p:nvPr>
        </p:nvSpPr>
        <p:spPr/>
        <p:txBody>
          <a:bodyPr/>
          <a:lstStyle/>
          <a:p>
            <a:r>
              <a:rPr lang="en-US" dirty="0"/>
              <a:t>Validation and Uncertainty</a:t>
            </a:r>
          </a:p>
        </p:txBody>
      </p:sp>
      <p:sp>
        <p:nvSpPr>
          <p:cNvPr id="25" name="Content Placeholder 24"/>
          <p:cNvSpPr>
            <a:spLocks noGrp="1"/>
          </p:cNvSpPr>
          <p:nvPr>
            <p:ph idx="1"/>
          </p:nvPr>
        </p:nvSpPr>
        <p:spPr/>
        <p:txBody>
          <a:bodyPr/>
          <a:lstStyle/>
          <a:p>
            <a:pPr marL="0" indent="0">
              <a:buNone/>
            </a:pPr>
            <a:r>
              <a:rPr lang="en-US" dirty="0"/>
              <a:t>Outline</a:t>
            </a:r>
          </a:p>
          <a:p>
            <a:r>
              <a:rPr lang="en-US" dirty="0"/>
              <a:t>Sources of error</a:t>
            </a:r>
          </a:p>
          <a:p>
            <a:r>
              <a:rPr lang="en-US" dirty="0"/>
              <a:t>Accuracy and precision</a:t>
            </a:r>
          </a:p>
          <a:p>
            <a:r>
              <a:rPr lang="en-US" dirty="0"/>
              <a:t>Error and uncertainty</a:t>
            </a:r>
          </a:p>
          <a:p>
            <a:r>
              <a:rPr lang="en-US" dirty="0"/>
              <a:t>Validation methods</a:t>
            </a:r>
          </a:p>
        </p:txBody>
      </p:sp>
    </p:spTree>
    <p:extLst>
      <p:ext uri="{BB962C8B-B14F-4D97-AF65-F5344CB8AC3E}">
        <p14:creationId xmlns:p14="http://schemas.microsoft.com/office/powerpoint/2010/main" val="7067858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Internal </a:t>
            </a:r>
            <a:r>
              <a:rPr lang="en-US" dirty="0"/>
              <a:t>Validation</a:t>
            </a:r>
          </a:p>
        </p:txBody>
      </p:sp>
      <p:sp>
        <p:nvSpPr>
          <p:cNvPr id="3" name="Content Placeholder 2"/>
          <p:cNvSpPr>
            <a:spLocks noGrp="1"/>
          </p:cNvSpPr>
          <p:nvPr>
            <p:ph idx="1"/>
          </p:nvPr>
        </p:nvSpPr>
        <p:spPr/>
        <p:txBody>
          <a:bodyPr>
            <a:normAutofit/>
          </a:bodyPr>
          <a:lstStyle/>
          <a:p>
            <a:pPr marL="0" indent="0">
              <a:buNone/>
            </a:pPr>
            <a:r>
              <a:rPr lang="en-US" dirty="0"/>
              <a:t>Methods to assess </a:t>
            </a:r>
            <a:r>
              <a:rPr lang="en-US" b="1" u="sng" dirty="0"/>
              <a:t>error</a:t>
            </a:r>
          </a:p>
          <a:p>
            <a:r>
              <a:rPr lang="en-US" dirty="0"/>
              <a:t>Numerical data</a:t>
            </a:r>
          </a:p>
          <a:p>
            <a:pPr lvl="1"/>
            <a:r>
              <a:rPr lang="en-US" dirty="0"/>
              <a:t>Correlation (r</a:t>
            </a:r>
            <a:r>
              <a:rPr lang="en-US" baseline="30000" dirty="0"/>
              <a:t>2</a:t>
            </a:r>
            <a:r>
              <a:rPr lang="en-US" dirty="0"/>
              <a:t>)</a:t>
            </a:r>
          </a:p>
          <a:p>
            <a:pPr lvl="1"/>
            <a:r>
              <a:rPr lang="en-US" dirty="0"/>
              <a:t>Scatter plots</a:t>
            </a:r>
          </a:p>
          <a:p>
            <a:pPr lvl="1"/>
            <a:r>
              <a:rPr lang="en-US" dirty="0"/>
              <a:t>Mean error (ME)</a:t>
            </a:r>
          </a:p>
          <a:p>
            <a:pPr lvl="1"/>
            <a:r>
              <a:rPr lang="en-US" dirty="0"/>
              <a:t>Root mean square error (RMSE)</a:t>
            </a:r>
          </a:p>
          <a:p>
            <a:r>
              <a:rPr lang="en-US" dirty="0"/>
              <a:t>Categorical data</a:t>
            </a:r>
          </a:p>
          <a:p>
            <a:pPr lvl="1"/>
            <a:r>
              <a:rPr lang="en-US" dirty="0"/>
              <a:t>Confusion matrix (error matrix)</a:t>
            </a:r>
          </a:p>
          <a:p>
            <a:pPr lvl="3"/>
            <a:endParaRPr lang="en-US" dirty="0"/>
          </a:p>
          <a:p>
            <a:pPr lvl="3"/>
            <a:r>
              <a:rPr lang="en-US" dirty="0"/>
              <a:t>Shannon’s entropy*</a:t>
            </a:r>
          </a:p>
        </p:txBody>
      </p:sp>
    </p:spTree>
    <p:extLst>
      <p:ext uri="{BB962C8B-B14F-4D97-AF65-F5344CB8AC3E}">
        <p14:creationId xmlns:p14="http://schemas.microsoft.com/office/powerpoint/2010/main" val="42312303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a:t>Internal Validation</a:t>
            </a:r>
          </a:p>
        </p:txBody>
      </p:sp>
      <p:sp>
        <p:nvSpPr>
          <p:cNvPr id="81923" name="Rectangle 3"/>
          <p:cNvSpPr>
            <a:spLocks noGrp="1" noChangeArrowheads="1"/>
          </p:cNvSpPr>
          <p:nvPr>
            <p:ph idx="1"/>
          </p:nvPr>
        </p:nvSpPr>
        <p:spPr/>
        <p:txBody>
          <a:bodyPr>
            <a:normAutofit lnSpcReduction="10000"/>
          </a:bodyPr>
          <a:lstStyle/>
          <a:p>
            <a:r>
              <a:rPr lang="en-GB" altLang="en-US" dirty="0"/>
              <a:t>Split-sample</a:t>
            </a:r>
          </a:p>
          <a:p>
            <a:pPr lvl="1"/>
            <a:r>
              <a:rPr lang="en-GB" altLang="en-US" dirty="0"/>
              <a:t>Training </a:t>
            </a:r>
          </a:p>
          <a:p>
            <a:pPr lvl="1"/>
            <a:r>
              <a:rPr lang="en-GB" altLang="en-US" dirty="0"/>
              <a:t>Test (validation) </a:t>
            </a:r>
          </a:p>
          <a:p>
            <a:r>
              <a:rPr lang="en-GB" altLang="en-US" dirty="0">
                <a:solidFill>
                  <a:schemeClr val="bg2"/>
                </a:solidFill>
              </a:rPr>
              <a:t>Cross-validation</a:t>
            </a:r>
          </a:p>
          <a:p>
            <a:pPr lvl="1"/>
            <a:r>
              <a:rPr lang="en-GB" altLang="en-US" dirty="0">
                <a:solidFill>
                  <a:schemeClr val="bg2"/>
                </a:solidFill>
              </a:rPr>
              <a:t> Leave-one-out</a:t>
            </a:r>
          </a:p>
          <a:p>
            <a:pPr lvl="1"/>
            <a:r>
              <a:rPr lang="en-GB" altLang="en-US" dirty="0">
                <a:solidFill>
                  <a:schemeClr val="bg2"/>
                </a:solidFill>
              </a:rPr>
              <a:t> K-fold</a:t>
            </a:r>
          </a:p>
          <a:p>
            <a:pPr lvl="1"/>
            <a:r>
              <a:rPr lang="en-GB" altLang="en-US" dirty="0">
                <a:solidFill>
                  <a:schemeClr val="bg2"/>
                </a:solidFill>
              </a:rPr>
              <a:t> Jack-knife</a:t>
            </a:r>
          </a:p>
          <a:p>
            <a:pPr lvl="2"/>
            <a:r>
              <a:rPr lang="en-GB" altLang="en-US" dirty="0">
                <a:solidFill>
                  <a:schemeClr val="bg2"/>
                </a:solidFill>
              </a:rPr>
              <a:t>n-1 for training, 1 validate </a:t>
            </a:r>
            <a:endParaRPr lang="en-US" altLang="en-US" dirty="0">
              <a:solidFill>
                <a:schemeClr val="bg2"/>
              </a:solidFill>
            </a:endParaRPr>
          </a:p>
          <a:p>
            <a:r>
              <a:rPr lang="en-US" altLang="en-US" dirty="0">
                <a:solidFill>
                  <a:schemeClr val="bg2"/>
                </a:solidFill>
              </a:rPr>
              <a:t>Bootstrap</a:t>
            </a:r>
          </a:p>
          <a:p>
            <a:pPr lvl="1"/>
            <a:r>
              <a:rPr lang="en-US" altLang="en-US" dirty="0">
                <a:solidFill>
                  <a:schemeClr val="bg2"/>
                </a:solidFill>
              </a:rPr>
              <a:t>Random subsample</a:t>
            </a:r>
          </a:p>
        </p:txBody>
      </p:sp>
      <p:sp>
        <p:nvSpPr>
          <p:cNvPr id="3" name="Rectangle 2"/>
          <p:cNvSpPr/>
          <p:nvPr/>
        </p:nvSpPr>
        <p:spPr>
          <a:xfrm>
            <a:off x="4591050" y="1600200"/>
            <a:ext cx="32004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Test</a:t>
            </a:r>
          </a:p>
        </p:txBody>
      </p:sp>
      <p:sp>
        <p:nvSpPr>
          <p:cNvPr id="7" name="Rectangle 6"/>
          <p:cNvSpPr/>
          <p:nvPr/>
        </p:nvSpPr>
        <p:spPr>
          <a:xfrm>
            <a:off x="4591050" y="1600200"/>
            <a:ext cx="2127864"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Train</a:t>
            </a:r>
          </a:p>
        </p:txBody>
      </p:sp>
      <p:sp>
        <p:nvSpPr>
          <p:cNvPr id="10" name="Right Brace 9"/>
          <p:cNvSpPr/>
          <p:nvPr/>
        </p:nvSpPr>
        <p:spPr>
          <a:xfrm rot="5400000">
            <a:off x="6013616" y="1004404"/>
            <a:ext cx="355268" cy="3162300"/>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11" name="TextBox 10"/>
          <p:cNvSpPr txBox="1"/>
          <p:nvPr/>
        </p:nvSpPr>
        <p:spPr>
          <a:xfrm>
            <a:off x="4814238" y="2893666"/>
            <a:ext cx="2754024" cy="400110"/>
          </a:xfrm>
          <a:prstGeom prst="rect">
            <a:avLst/>
          </a:prstGeom>
          <a:noFill/>
        </p:spPr>
        <p:txBody>
          <a:bodyPr wrap="none" rtlCol="0">
            <a:spAutoFit/>
          </a:bodyPr>
          <a:lstStyle/>
          <a:p>
            <a:r>
              <a:rPr lang="en-US" sz="2000" dirty="0"/>
              <a:t>Total number of samples</a:t>
            </a:r>
          </a:p>
        </p:txBody>
      </p:sp>
    </p:spTree>
    <p:extLst>
      <p:ext uri="{BB962C8B-B14F-4D97-AF65-F5344CB8AC3E}">
        <p14:creationId xmlns:p14="http://schemas.microsoft.com/office/powerpoint/2010/main" val="32457720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a:t>Internal Validation</a:t>
            </a:r>
          </a:p>
        </p:txBody>
      </p:sp>
      <p:sp>
        <p:nvSpPr>
          <p:cNvPr id="81923" name="Rectangle 3"/>
          <p:cNvSpPr>
            <a:spLocks noGrp="1" noChangeArrowheads="1"/>
          </p:cNvSpPr>
          <p:nvPr>
            <p:ph idx="1"/>
          </p:nvPr>
        </p:nvSpPr>
        <p:spPr/>
        <p:txBody>
          <a:bodyPr>
            <a:normAutofit/>
          </a:bodyPr>
          <a:lstStyle/>
          <a:p>
            <a:r>
              <a:rPr lang="en-GB" altLang="en-US" dirty="0">
                <a:solidFill>
                  <a:schemeClr val="bg2"/>
                </a:solidFill>
              </a:rPr>
              <a:t>Split-sample</a:t>
            </a:r>
          </a:p>
          <a:p>
            <a:pPr lvl="1"/>
            <a:r>
              <a:rPr lang="en-GB" altLang="en-US" dirty="0">
                <a:solidFill>
                  <a:schemeClr val="bg2"/>
                </a:solidFill>
              </a:rPr>
              <a:t>Training </a:t>
            </a:r>
          </a:p>
          <a:p>
            <a:pPr lvl="1"/>
            <a:r>
              <a:rPr lang="en-GB" altLang="en-US" dirty="0">
                <a:solidFill>
                  <a:schemeClr val="bg2"/>
                </a:solidFill>
              </a:rPr>
              <a:t>Test (validation) </a:t>
            </a:r>
          </a:p>
          <a:p>
            <a:r>
              <a:rPr lang="en-GB" altLang="en-US" dirty="0"/>
              <a:t>Cross-validation </a:t>
            </a:r>
          </a:p>
          <a:p>
            <a:pPr lvl="1"/>
            <a:r>
              <a:rPr lang="en-GB" altLang="en-US" dirty="0">
                <a:solidFill>
                  <a:schemeClr val="bg2"/>
                </a:solidFill>
              </a:rPr>
              <a:t> </a:t>
            </a:r>
            <a:r>
              <a:rPr lang="en-GB" altLang="en-US" dirty="0"/>
              <a:t>Leave-one-out</a:t>
            </a:r>
          </a:p>
          <a:p>
            <a:pPr lvl="1"/>
            <a:r>
              <a:rPr lang="en-GB" altLang="en-US" dirty="0">
                <a:solidFill>
                  <a:schemeClr val="bg2"/>
                </a:solidFill>
              </a:rPr>
              <a:t>K-fold</a:t>
            </a:r>
          </a:p>
          <a:p>
            <a:pPr lvl="1"/>
            <a:r>
              <a:rPr lang="en-GB" altLang="en-US" dirty="0">
                <a:solidFill>
                  <a:schemeClr val="bg2"/>
                </a:solidFill>
              </a:rPr>
              <a:t>Jack-knife</a:t>
            </a:r>
          </a:p>
          <a:p>
            <a:r>
              <a:rPr lang="en-US" altLang="en-US" dirty="0">
                <a:solidFill>
                  <a:schemeClr val="bg2"/>
                </a:solidFill>
              </a:rPr>
              <a:t>Bootstrap</a:t>
            </a:r>
          </a:p>
          <a:p>
            <a:pPr lvl="1"/>
            <a:r>
              <a:rPr lang="en-US" altLang="en-US" dirty="0">
                <a:solidFill>
                  <a:schemeClr val="bg2"/>
                </a:solidFill>
              </a:rPr>
              <a:t>Random subsample</a:t>
            </a:r>
          </a:p>
        </p:txBody>
      </p:sp>
      <p:sp>
        <p:nvSpPr>
          <p:cNvPr id="6" name="Rectangle 5"/>
          <p:cNvSpPr/>
          <p:nvPr/>
        </p:nvSpPr>
        <p:spPr>
          <a:xfrm>
            <a:off x="4343400" y="2438400"/>
            <a:ext cx="3181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Train</a:t>
            </a:r>
          </a:p>
        </p:txBody>
      </p:sp>
      <p:sp>
        <p:nvSpPr>
          <p:cNvPr id="7" name="Right Brace 6"/>
          <p:cNvSpPr/>
          <p:nvPr/>
        </p:nvSpPr>
        <p:spPr>
          <a:xfrm>
            <a:off x="7555735" y="3990916"/>
            <a:ext cx="355268" cy="605504"/>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8" name="TextBox 7"/>
          <p:cNvSpPr txBox="1"/>
          <p:nvPr/>
        </p:nvSpPr>
        <p:spPr>
          <a:xfrm>
            <a:off x="7848600" y="3595658"/>
            <a:ext cx="1143000" cy="1323439"/>
          </a:xfrm>
          <a:prstGeom prst="rect">
            <a:avLst/>
          </a:prstGeom>
          <a:noFill/>
        </p:spPr>
        <p:txBody>
          <a:bodyPr wrap="square" rtlCol="0">
            <a:spAutoFit/>
          </a:bodyPr>
          <a:lstStyle/>
          <a:p>
            <a:r>
              <a:rPr lang="en-US" sz="2000" dirty="0"/>
              <a:t>Total number of samples</a:t>
            </a:r>
          </a:p>
        </p:txBody>
      </p:sp>
      <p:sp>
        <p:nvSpPr>
          <p:cNvPr id="11" name="Rectangle 10"/>
          <p:cNvSpPr/>
          <p:nvPr/>
        </p:nvSpPr>
        <p:spPr>
          <a:xfrm>
            <a:off x="4343400" y="3990916"/>
            <a:ext cx="1524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12" name="Rectangle 11"/>
          <p:cNvSpPr/>
          <p:nvPr/>
        </p:nvSpPr>
        <p:spPr>
          <a:xfrm>
            <a:off x="4495800" y="3214658"/>
            <a:ext cx="30480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Train</a:t>
            </a:r>
          </a:p>
        </p:txBody>
      </p:sp>
      <p:sp>
        <p:nvSpPr>
          <p:cNvPr id="13" name="Rectangle 12"/>
          <p:cNvSpPr/>
          <p:nvPr/>
        </p:nvSpPr>
        <p:spPr>
          <a:xfrm>
            <a:off x="4571999" y="3990916"/>
            <a:ext cx="2969795"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Train</a:t>
            </a:r>
          </a:p>
        </p:txBody>
      </p:sp>
      <p:sp>
        <p:nvSpPr>
          <p:cNvPr id="14" name="Rectangle 13"/>
          <p:cNvSpPr/>
          <p:nvPr/>
        </p:nvSpPr>
        <p:spPr>
          <a:xfrm>
            <a:off x="4343400" y="3214658"/>
            <a:ext cx="762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5" name="Rectangle 4"/>
          <p:cNvSpPr/>
          <p:nvPr/>
        </p:nvSpPr>
        <p:spPr>
          <a:xfrm>
            <a:off x="4343400" y="24384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15" name="Rectangle 14"/>
          <p:cNvSpPr/>
          <p:nvPr/>
        </p:nvSpPr>
        <p:spPr>
          <a:xfrm>
            <a:off x="4419600" y="3214658"/>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16" name="Rectangle 15"/>
          <p:cNvSpPr/>
          <p:nvPr/>
        </p:nvSpPr>
        <p:spPr>
          <a:xfrm>
            <a:off x="4495799" y="399091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17" name="Right Brace 16"/>
          <p:cNvSpPr/>
          <p:nvPr/>
        </p:nvSpPr>
        <p:spPr>
          <a:xfrm rot="5400000">
            <a:off x="4203866" y="1988408"/>
            <a:ext cx="355268" cy="340852"/>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18" name="TextBox 17"/>
          <p:cNvSpPr txBox="1"/>
          <p:nvPr/>
        </p:nvSpPr>
        <p:spPr>
          <a:xfrm>
            <a:off x="4038600" y="1600200"/>
            <a:ext cx="1143000" cy="400110"/>
          </a:xfrm>
          <a:prstGeom prst="rect">
            <a:avLst/>
          </a:prstGeom>
          <a:noFill/>
        </p:spPr>
        <p:txBody>
          <a:bodyPr wrap="square" rtlCol="0">
            <a:spAutoFit/>
          </a:bodyPr>
          <a:lstStyle/>
          <a:p>
            <a:r>
              <a:rPr lang="en-US" sz="1200" dirty="0"/>
              <a:t> </a:t>
            </a:r>
            <a:r>
              <a:rPr lang="en-US" sz="2000" dirty="0"/>
              <a:t>Test</a:t>
            </a:r>
          </a:p>
        </p:txBody>
      </p:sp>
    </p:spTree>
    <p:extLst>
      <p:ext uri="{BB962C8B-B14F-4D97-AF65-F5344CB8AC3E}">
        <p14:creationId xmlns:p14="http://schemas.microsoft.com/office/powerpoint/2010/main" val="28299664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a:t>Internal Validation</a:t>
            </a:r>
          </a:p>
        </p:txBody>
      </p:sp>
      <p:sp>
        <p:nvSpPr>
          <p:cNvPr id="81923" name="Rectangle 3"/>
          <p:cNvSpPr>
            <a:spLocks noGrp="1" noChangeArrowheads="1"/>
          </p:cNvSpPr>
          <p:nvPr>
            <p:ph idx="1"/>
          </p:nvPr>
        </p:nvSpPr>
        <p:spPr/>
        <p:txBody>
          <a:bodyPr>
            <a:normAutofit/>
          </a:bodyPr>
          <a:lstStyle/>
          <a:p>
            <a:r>
              <a:rPr lang="en-GB" altLang="en-US" dirty="0">
                <a:solidFill>
                  <a:schemeClr val="bg2"/>
                </a:solidFill>
              </a:rPr>
              <a:t>Split-sample</a:t>
            </a:r>
          </a:p>
          <a:p>
            <a:pPr lvl="1"/>
            <a:r>
              <a:rPr lang="en-GB" altLang="en-US" dirty="0">
                <a:solidFill>
                  <a:schemeClr val="bg2"/>
                </a:solidFill>
              </a:rPr>
              <a:t>Training </a:t>
            </a:r>
          </a:p>
          <a:p>
            <a:pPr lvl="1"/>
            <a:r>
              <a:rPr lang="en-GB" altLang="en-US" dirty="0">
                <a:solidFill>
                  <a:schemeClr val="bg2"/>
                </a:solidFill>
              </a:rPr>
              <a:t>Test (validation) </a:t>
            </a:r>
          </a:p>
          <a:p>
            <a:r>
              <a:rPr lang="en-GB" altLang="en-US" dirty="0"/>
              <a:t>Cross-validation </a:t>
            </a:r>
          </a:p>
          <a:p>
            <a:pPr lvl="1"/>
            <a:r>
              <a:rPr lang="en-GB" altLang="en-US" dirty="0">
                <a:solidFill>
                  <a:schemeClr val="bg2"/>
                </a:solidFill>
              </a:rPr>
              <a:t>Leave-one-out</a:t>
            </a:r>
          </a:p>
          <a:p>
            <a:pPr lvl="1"/>
            <a:r>
              <a:rPr lang="en-GB" altLang="en-US" dirty="0"/>
              <a:t>K-fold</a:t>
            </a:r>
          </a:p>
          <a:p>
            <a:pPr lvl="1"/>
            <a:r>
              <a:rPr lang="en-GB" altLang="en-US" dirty="0">
                <a:solidFill>
                  <a:schemeClr val="bg2"/>
                </a:solidFill>
              </a:rPr>
              <a:t>Jack-knife</a:t>
            </a:r>
          </a:p>
          <a:p>
            <a:r>
              <a:rPr lang="en-US" altLang="en-US" dirty="0">
                <a:solidFill>
                  <a:schemeClr val="bg2"/>
                </a:solidFill>
              </a:rPr>
              <a:t>Bootstrap</a:t>
            </a:r>
          </a:p>
          <a:p>
            <a:pPr lvl="1"/>
            <a:r>
              <a:rPr lang="en-US" altLang="en-US" dirty="0">
                <a:solidFill>
                  <a:schemeClr val="bg2"/>
                </a:solidFill>
              </a:rPr>
              <a:t>Random subsample</a:t>
            </a:r>
          </a:p>
        </p:txBody>
      </p:sp>
      <p:sp>
        <p:nvSpPr>
          <p:cNvPr id="6" name="Rectangle 5"/>
          <p:cNvSpPr/>
          <p:nvPr/>
        </p:nvSpPr>
        <p:spPr>
          <a:xfrm>
            <a:off x="4343400" y="2438400"/>
            <a:ext cx="32004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r>
              <a:rPr lang="en-US" sz="2200" dirty="0">
                <a:solidFill>
                  <a:schemeClr val="bg1"/>
                </a:solidFill>
              </a:rPr>
              <a:t>Test</a:t>
            </a:r>
          </a:p>
        </p:txBody>
      </p:sp>
      <p:sp>
        <p:nvSpPr>
          <p:cNvPr id="7" name="Rectangle 6"/>
          <p:cNvSpPr/>
          <p:nvPr/>
        </p:nvSpPr>
        <p:spPr>
          <a:xfrm>
            <a:off x="4343400" y="2438400"/>
            <a:ext cx="2419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Train</a:t>
            </a:r>
          </a:p>
        </p:txBody>
      </p:sp>
      <p:sp>
        <p:nvSpPr>
          <p:cNvPr id="8" name="Right Brace 7"/>
          <p:cNvSpPr/>
          <p:nvPr/>
        </p:nvSpPr>
        <p:spPr>
          <a:xfrm>
            <a:off x="7600949" y="2438400"/>
            <a:ext cx="310053" cy="2158020"/>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9" name="TextBox 8"/>
          <p:cNvSpPr txBox="1"/>
          <p:nvPr/>
        </p:nvSpPr>
        <p:spPr>
          <a:xfrm>
            <a:off x="7911002" y="3048000"/>
            <a:ext cx="1143000" cy="1323439"/>
          </a:xfrm>
          <a:prstGeom prst="rect">
            <a:avLst/>
          </a:prstGeom>
          <a:noFill/>
        </p:spPr>
        <p:txBody>
          <a:bodyPr wrap="square" rtlCol="0">
            <a:spAutoFit/>
          </a:bodyPr>
          <a:lstStyle/>
          <a:p>
            <a:r>
              <a:rPr lang="en-US" sz="2000" dirty="0"/>
              <a:t>Total number of samples</a:t>
            </a:r>
          </a:p>
        </p:txBody>
      </p:sp>
      <p:sp>
        <p:nvSpPr>
          <p:cNvPr id="10" name="Rectangle 9"/>
          <p:cNvSpPr/>
          <p:nvPr/>
        </p:nvSpPr>
        <p:spPr>
          <a:xfrm>
            <a:off x="4343400" y="3214658"/>
            <a:ext cx="32004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bg1"/>
                </a:solidFill>
              </a:rPr>
              <a:t> </a:t>
            </a:r>
            <a:r>
              <a:rPr lang="en-US" sz="2200" dirty="0">
                <a:solidFill>
                  <a:schemeClr val="bg1"/>
                </a:solidFill>
              </a:rPr>
              <a:t>Test    </a:t>
            </a:r>
            <a:r>
              <a:rPr lang="en-US" sz="2400" dirty="0">
                <a:solidFill>
                  <a:schemeClr val="bg1"/>
                </a:solidFill>
              </a:rPr>
              <a:t>                  Test</a:t>
            </a:r>
          </a:p>
        </p:txBody>
      </p:sp>
      <p:sp>
        <p:nvSpPr>
          <p:cNvPr id="12" name="Rectangle 11"/>
          <p:cNvSpPr/>
          <p:nvPr/>
        </p:nvSpPr>
        <p:spPr>
          <a:xfrm>
            <a:off x="4343400" y="3990916"/>
            <a:ext cx="32004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r>
              <a:rPr lang="en-US" sz="2200" dirty="0">
                <a:solidFill>
                  <a:schemeClr val="bg1"/>
                </a:solidFill>
              </a:rPr>
              <a:t>Test</a:t>
            </a:r>
            <a:r>
              <a:rPr lang="en-US" sz="2400" dirty="0">
                <a:solidFill>
                  <a:schemeClr val="bg1"/>
                </a:solidFill>
              </a:rPr>
              <a:t> </a:t>
            </a:r>
          </a:p>
        </p:txBody>
      </p:sp>
      <p:sp>
        <p:nvSpPr>
          <p:cNvPr id="13" name="Rectangle 12"/>
          <p:cNvSpPr/>
          <p:nvPr/>
        </p:nvSpPr>
        <p:spPr>
          <a:xfrm>
            <a:off x="4343400" y="3990916"/>
            <a:ext cx="12001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Train</a:t>
            </a:r>
          </a:p>
        </p:txBody>
      </p:sp>
      <p:sp>
        <p:nvSpPr>
          <p:cNvPr id="14" name="Rectangle 13"/>
          <p:cNvSpPr/>
          <p:nvPr/>
        </p:nvSpPr>
        <p:spPr>
          <a:xfrm>
            <a:off x="5124450" y="3214658"/>
            <a:ext cx="2419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Train</a:t>
            </a:r>
          </a:p>
        </p:txBody>
      </p:sp>
      <p:sp>
        <p:nvSpPr>
          <p:cNvPr id="15" name="Rectangle 14"/>
          <p:cNvSpPr/>
          <p:nvPr/>
        </p:nvSpPr>
        <p:spPr>
          <a:xfrm>
            <a:off x="6381750" y="3990916"/>
            <a:ext cx="11620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Train</a:t>
            </a:r>
          </a:p>
        </p:txBody>
      </p:sp>
      <p:sp>
        <p:nvSpPr>
          <p:cNvPr id="16" name="TextBox 15"/>
          <p:cNvSpPr txBox="1"/>
          <p:nvPr/>
        </p:nvSpPr>
        <p:spPr>
          <a:xfrm>
            <a:off x="5655700" y="1981200"/>
            <a:ext cx="575799" cy="400110"/>
          </a:xfrm>
          <a:prstGeom prst="rect">
            <a:avLst/>
          </a:prstGeom>
          <a:noFill/>
        </p:spPr>
        <p:txBody>
          <a:bodyPr wrap="none" rtlCol="0">
            <a:spAutoFit/>
          </a:bodyPr>
          <a:lstStyle/>
          <a:p>
            <a:r>
              <a:rPr lang="en-US" sz="2000" dirty="0"/>
              <a:t>K=3</a:t>
            </a:r>
          </a:p>
        </p:txBody>
      </p:sp>
    </p:spTree>
    <p:extLst>
      <p:ext uri="{BB962C8B-B14F-4D97-AF65-F5344CB8AC3E}">
        <p14:creationId xmlns:p14="http://schemas.microsoft.com/office/powerpoint/2010/main" val="15564245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a:t>Internal Validation</a:t>
            </a:r>
          </a:p>
        </p:txBody>
      </p:sp>
      <p:sp>
        <p:nvSpPr>
          <p:cNvPr id="81923" name="Rectangle 3"/>
          <p:cNvSpPr>
            <a:spLocks noGrp="1" noChangeArrowheads="1"/>
          </p:cNvSpPr>
          <p:nvPr>
            <p:ph idx="1"/>
          </p:nvPr>
        </p:nvSpPr>
        <p:spPr/>
        <p:txBody>
          <a:bodyPr>
            <a:normAutofit/>
          </a:bodyPr>
          <a:lstStyle/>
          <a:p>
            <a:r>
              <a:rPr lang="en-GB" altLang="en-US" dirty="0">
                <a:solidFill>
                  <a:schemeClr val="bg2"/>
                </a:solidFill>
              </a:rPr>
              <a:t>Split-sample</a:t>
            </a:r>
          </a:p>
          <a:p>
            <a:pPr lvl="1"/>
            <a:r>
              <a:rPr lang="en-GB" altLang="en-US" dirty="0">
                <a:solidFill>
                  <a:schemeClr val="bg2"/>
                </a:solidFill>
              </a:rPr>
              <a:t>Training </a:t>
            </a:r>
          </a:p>
          <a:p>
            <a:pPr lvl="1"/>
            <a:r>
              <a:rPr lang="en-GB" altLang="en-US" dirty="0">
                <a:solidFill>
                  <a:schemeClr val="bg2"/>
                </a:solidFill>
              </a:rPr>
              <a:t>Test (validation) </a:t>
            </a:r>
          </a:p>
          <a:p>
            <a:r>
              <a:rPr lang="en-GB" altLang="en-US" dirty="0"/>
              <a:t>Cross-validation </a:t>
            </a:r>
          </a:p>
          <a:p>
            <a:pPr lvl="1"/>
            <a:r>
              <a:rPr lang="en-GB" altLang="en-US" dirty="0">
                <a:solidFill>
                  <a:schemeClr val="bg2"/>
                </a:solidFill>
              </a:rPr>
              <a:t> K-fold</a:t>
            </a:r>
          </a:p>
          <a:p>
            <a:pPr lvl="1"/>
            <a:r>
              <a:rPr lang="en-GB" altLang="en-US" dirty="0">
                <a:solidFill>
                  <a:schemeClr val="bg2"/>
                </a:solidFill>
              </a:rPr>
              <a:t>Leave-one-out</a:t>
            </a:r>
          </a:p>
          <a:p>
            <a:pPr lvl="1"/>
            <a:r>
              <a:rPr lang="en-GB" altLang="en-US" dirty="0"/>
              <a:t>Jack-knife</a:t>
            </a:r>
          </a:p>
          <a:p>
            <a:r>
              <a:rPr lang="en-US" altLang="en-US" dirty="0">
                <a:solidFill>
                  <a:schemeClr val="bg2"/>
                </a:solidFill>
              </a:rPr>
              <a:t>Bootstrap</a:t>
            </a:r>
          </a:p>
          <a:p>
            <a:pPr lvl="1"/>
            <a:r>
              <a:rPr lang="en-US" altLang="en-US" dirty="0">
                <a:solidFill>
                  <a:schemeClr val="bg2"/>
                </a:solidFill>
              </a:rPr>
              <a:t>Random subsample</a:t>
            </a:r>
          </a:p>
        </p:txBody>
      </p:sp>
      <p:sp>
        <p:nvSpPr>
          <p:cNvPr id="5" name="Rectangle 4"/>
          <p:cNvSpPr/>
          <p:nvPr/>
        </p:nvSpPr>
        <p:spPr>
          <a:xfrm>
            <a:off x="4343400" y="2438400"/>
            <a:ext cx="3181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Train</a:t>
            </a:r>
          </a:p>
        </p:txBody>
      </p:sp>
      <p:sp>
        <p:nvSpPr>
          <p:cNvPr id="6" name="Right Brace 5"/>
          <p:cNvSpPr/>
          <p:nvPr/>
        </p:nvSpPr>
        <p:spPr>
          <a:xfrm>
            <a:off x="7572873" y="2463670"/>
            <a:ext cx="355268" cy="605504"/>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7" name="TextBox 6"/>
          <p:cNvSpPr txBox="1"/>
          <p:nvPr/>
        </p:nvSpPr>
        <p:spPr>
          <a:xfrm>
            <a:off x="7923130" y="2255838"/>
            <a:ext cx="1143000" cy="1323439"/>
          </a:xfrm>
          <a:prstGeom prst="rect">
            <a:avLst/>
          </a:prstGeom>
          <a:noFill/>
        </p:spPr>
        <p:txBody>
          <a:bodyPr wrap="square" rtlCol="0">
            <a:spAutoFit/>
          </a:bodyPr>
          <a:lstStyle/>
          <a:p>
            <a:r>
              <a:rPr lang="en-US" sz="2000" dirty="0"/>
              <a:t>Total number of samples</a:t>
            </a:r>
          </a:p>
        </p:txBody>
      </p:sp>
      <p:sp>
        <p:nvSpPr>
          <p:cNvPr id="8" name="Rectangle 7"/>
          <p:cNvSpPr/>
          <p:nvPr/>
        </p:nvSpPr>
        <p:spPr>
          <a:xfrm>
            <a:off x="4343400" y="3990916"/>
            <a:ext cx="1524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9" name="Rectangle 8"/>
          <p:cNvSpPr/>
          <p:nvPr/>
        </p:nvSpPr>
        <p:spPr>
          <a:xfrm>
            <a:off x="4495800" y="3214658"/>
            <a:ext cx="30480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Train</a:t>
            </a:r>
          </a:p>
        </p:txBody>
      </p:sp>
      <p:sp>
        <p:nvSpPr>
          <p:cNvPr id="10" name="Rectangle 9"/>
          <p:cNvSpPr/>
          <p:nvPr/>
        </p:nvSpPr>
        <p:spPr>
          <a:xfrm>
            <a:off x="4571999" y="3990916"/>
            <a:ext cx="2969795"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bg1"/>
                </a:solidFill>
              </a:rPr>
              <a:t>Train</a:t>
            </a:r>
          </a:p>
        </p:txBody>
      </p:sp>
      <p:sp>
        <p:nvSpPr>
          <p:cNvPr id="11" name="Rectangle 10"/>
          <p:cNvSpPr/>
          <p:nvPr/>
        </p:nvSpPr>
        <p:spPr>
          <a:xfrm>
            <a:off x="4343400" y="3214658"/>
            <a:ext cx="762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12" name="Rectangle 11"/>
          <p:cNvSpPr/>
          <p:nvPr/>
        </p:nvSpPr>
        <p:spPr>
          <a:xfrm>
            <a:off x="4343400" y="24384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13" name="Rectangle 12"/>
          <p:cNvSpPr/>
          <p:nvPr/>
        </p:nvSpPr>
        <p:spPr>
          <a:xfrm>
            <a:off x="4419600" y="3214658"/>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14" name="Rectangle 13"/>
          <p:cNvSpPr/>
          <p:nvPr/>
        </p:nvSpPr>
        <p:spPr>
          <a:xfrm>
            <a:off x="4495799" y="399091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15" name="Right Brace 14"/>
          <p:cNvSpPr/>
          <p:nvPr/>
        </p:nvSpPr>
        <p:spPr>
          <a:xfrm rot="5400000">
            <a:off x="4203866" y="1988408"/>
            <a:ext cx="355268" cy="340852"/>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16" name="TextBox 15"/>
          <p:cNvSpPr txBox="1"/>
          <p:nvPr/>
        </p:nvSpPr>
        <p:spPr>
          <a:xfrm>
            <a:off x="4038600" y="1600200"/>
            <a:ext cx="1143000" cy="400110"/>
          </a:xfrm>
          <a:prstGeom prst="rect">
            <a:avLst/>
          </a:prstGeom>
          <a:noFill/>
        </p:spPr>
        <p:txBody>
          <a:bodyPr wrap="square" rtlCol="0">
            <a:spAutoFit/>
          </a:bodyPr>
          <a:lstStyle/>
          <a:p>
            <a:r>
              <a:rPr lang="en-US" sz="1200" dirty="0"/>
              <a:t> </a:t>
            </a:r>
            <a:r>
              <a:rPr lang="en-US" sz="2000" dirty="0"/>
              <a:t>Test</a:t>
            </a:r>
          </a:p>
        </p:txBody>
      </p:sp>
      <p:sp>
        <p:nvSpPr>
          <p:cNvPr id="17" name="TextBox 16"/>
          <p:cNvSpPr txBox="1"/>
          <p:nvPr/>
        </p:nvSpPr>
        <p:spPr>
          <a:xfrm>
            <a:off x="4267200" y="4865917"/>
            <a:ext cx="4572000" cy="1569660"/>
          </a:xfrm>
          <a:prstGeom prst="rect">
            <a:avLst/>
          </a:prstGeom>
          <a:noFill/>
        </p:spPr>
        <p:txBody>
          <a:bodyPr wrap="square" rtlCol="0">
            <a:spAutoFit/>
          </a:bodyPr>
          <a:lstStyle/>
          <a:p>
            <a:r>
              <a:rPr lang="en-US" sz="2400" dirty="0"/>
              <a:t>Similar to leave-one-out method, but computes bias rather than an average of model error; more than one sample can be left out.</a:t>
            </a:r>
          </a:p>
        </p:txBody>
      </p:sp>
    </p:spTree>
    <p:extLst>
      <p:ext uri="{BB962C8B-B14F-4D97-AF65-F5344CB8AC3E}">
        <p14:creationId xmlns:p14="http://schemas.microsoft.com/office/powerpoint/2010/main" val="14905620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a:t>Internal Validation</a:t>
            </a:r>
          </a:p>
        </p:txBody>
      </p:sp>
      <p:sp>
        <p:nvSpPr>
          <p:cNvPr id="81923" name="Rectangle 3"/>
          <p:cNvSpPr>
            <a:spLocks noGrp="1" noChangeArrowheads="1"/>
          </p:cNvSpPr>
          <p:nvPr>
            <p:ph idx="1"/>
          </p:nvPr>
        </p:nvSpPr>
        <p:spPr/>
        <p:txBody>
          <a:bodyPr>
            <a:normAutofit/>
          </a:bodyPr>
          <a:lstStyle/>
          <a:p>
            <a:r>
              <a:rPr lang="en-GB" altLang="en-US" dirty="0">
                <a:solidFill>
                  <a:schemeClr val="bg2"/>
                </a:solidFill>
              </a:rPr>
              <a:t>Split-sample</a:t>
            </a:r>
          </a:p>
          <a:p>
            <a:pPr lvl="1"/>
            <a:r>
              <a:rPr lang="en-GB" altLang="en-US" dirty="0">
                <a:solidFill>
                  <a:schemeClr val="bg2"/>
                </a:solidFill>
              </a:rPr>
              <a:t>Training </a:t>
            </a:r>
          </a:p>
          <a:p>
            <a:pPr lvl="1"/>
            <a:r>
              <a:rPr lang="en-GB" altLang="en-US" dirty="0">
                <a:solidFill>
                  <a:schemeClr val="bg2"/>
                </a:solidFill>
              </a:rPr>
              <a:t>Test (validation) </a:t>
            </a:r>
          </a:p>
          <a:p>
            <a:r>
              <a:rPr lang="en-GB" altLang="en-US" dirty="0">
                <a:solidFill>
                  <a:schemeClr val="bg2"/>
                </a:solidFill>
              </a:rPr>
              <a:t>Cross-validation </a:t>
            </a:r>
          </a:p>
          <a:p>
            <a:pPr lvl="1"/>
            <a:r>
              <a:rPr lang="en-GB" altLang="en-US" dirty="0">
                <a:solidFill>
                  <a:schemeClr val="bg2"/>
                </a:solidFill>
              </a:rPr>
              <a:t> K-fold</a:t>
            </a:r>
          </a:p>
          <a:p>
            <a:pPr lvl="1"/>
            <a:r>
              <a:rPr lang="en-GB" altLang="en-US" dirty="0">
                <a:solidFill>
                  <a:schemeClr val="bg2"/>
                </a:solidFill>
              </a:rPr>
              <a:t>Leave-one-out</a:t>
            </a:r>
          </a:p>
          <a:p>
            <a:pPr lvl="1"/>
            <a:r>
              <a:rPr lang="en-GB" altLang="en-US" dirty="0">
                <a:solidFill>
                  <a:schemeClr val="bg2"/>
                </a:solidFill>
              </a:rPr>
              <a:t>Jack-knife</a:t>
            </a:r>
          </a:p>
          <a:p>
            <a:r>
              <a:rPr lang="en-US" altLang="en-US" dirty="0"/>
              <a:t>Bootstrap</a:t>
            </a:r>
          </a:p>
          <a:p>
            <a:pPr lvl="1"/>
            <a:r>
              <a:rPr lang="en-US" altLang="en-US" dirty="0"/>
              <a:t>Random subsample</a:t>
            </a:r>
          </a:p>
        </p:txBody>
      </p:sp>
      <p:sp>
        <p:nvSpPr>
          <p:cNvPr id="4" name="Rectangle 3"/>
          <p:cNvSpPr/>
          <p:nvPr/>
        </p:nvSpPr>
        <p:spPr>
          <a:xfrm>
            <a:off x="4343400" y="2704609"/>
            <a:ext cx="3181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5" name="Right Brace 4"/>
          <p:cNvSpPr/>
          <p:nvPr/>
        </p:nvSpPr>
        <p:spPr>
          <a:xfrm>
            <a:off x="7627397" y="3475829"/>
            <a:ext cx="355268" cy="605504"/>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6" name="TextBox 5"/>
          <p:cNvSpPr txBox="1"/>
          <p:nvPr/>
        </p:nvSpPr>
        <p:spPr>
          <a:xfrm>
            <a:off x="7962942" y="3061141"/>
            <a:ext cx="1143000" cy="1323439"/>
          </a:xfrm>
          <a:prstGeom prst="rect">
            <a:avLst/>
          </a:prstGeom>
          <a:noFill/>
        </p:spPr>
        <p:txBody>
          <a:bodyPr wrap="square" rtlCol="0">
            <a:spAutoFit/>
          </a:bodyPr>
          <a:lstStyle/>
          <a:p>
            <a:r>
              <a:rPr lang="en-US" sz="2000" dirty="0"/>
              <a:t>Total number of samples</a:t>
            </a:r>
          </a:p>
        </p:txBody>
      </p:sp>
      <p:sp>
        <p:nvSpPr>
          <p:cNvPr id="8" name="Rectangle 7"/>
          <p:cNvSpPr/>
          <p:nvPr/>
        </p:nvSpPr>
        <p:spPr>
          <a:xfrm>
            <a:off x="4343400" y="3480867"/>
            <a:ext cx="32004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9" name="Rectangle 8"/>
          <p:cNvSpPr/>
          <p:nvPr/>
        </p:nvSpPr>
        <p:spPr>
          <a:xfrm>
            <a:off x="4343401" y="4257125"/>
            <a:ext cx="3198394"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11" name="Rectangle 10"/>
          <p:cNvSpPr/>
          <p:nvPr/>
        </p:nvSpPr>
        <p:spPr>
          <a:xfrm>
            <a:off x="4343400" y="2704609"/>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12" name="Rectangle 11"/>
          <p:cNvSpPr/>
          <p:nvPr/>
        </p:nvSpPr>
        <p:spPr>
          <a:xfrm>
            <a:off x="5081116" y="42672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13" name="Rectangle 12"/>
          <p:cNvSpPr/>
          <p:nvPr/>
        </p:nvSpPr>
        <p:spPr>
          <a:xfrm>
            <a:off x="4495799" y="4257125"/>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14" name="Right Brace 13"/>
          <p:cNvSpPr/>
          <p:nvPr/>
        </p:nvSpPr>
        <p:spPr>
          <a:xfrm rot="5400000">
            <a:off x="4203866" y="2254617"/>
            <a:ext cx="355268" cy="340852"/>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15" name="TextBox 14"/>
          <p:cNvSpPr txBox="1"/>
          <p:nvPr/>
        </p:nvSpPr>
        <p:spPr>
          <a:xfrm>
            <a:off x="4038600" y="1866409"/>
            <a:ext cx="1143000" cy="400110"/>
          </a:xfrm>
          <a:prstGeom prst="rect">
            <a:avLst/>
          </a:prstGeom>
          <a:noFill/>
        </p:spPr>
        <p:txBody>
          <a:bodyPr wrap="square" rtlCol="0">
            <a:spAutoFit/>
          </a:bodyPr>
          <a:lstStyle/>
          <a:p>
            <a:r>
              <a:rPr lang="en-US" sz="1200" dirty="0"/>
              <a:t> </a:t>
            </a:r>
            <a:r>
              <a:rPr lang="en-US" sz="2000" dirty="0"/>
              <a:t>Test</a:t>
            </a:r>
          </a:p>
        </p:txBody>
      </p:sp>
      <p:sp>
        <p:nvSpPr>
          <p:cNvPr id="16" name="Rectangle 15"/>
          <p:cNvSpPr/>
          <p:nvPr/>
        </p:nvSpPr>
        <p:spPr>
          <a:xfrm>
            <a:off x="5267847" y="42672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17" name="Rectangle 16"/>
          <p:cNvSpPr/>
          <p:nvPr/>
        </p:nvSpPr>
        <p:spPr>
          <a:xfrm>
            <a:off x="6558223" y="42672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18" name="Rectangle 17"/>
          <p:cNvSpPr/>
          <p:nvPr/>
        </p:nvSpPr>
        <p:spPr>
          <a:xfrm>
            <a:off x="7364233" y="42672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19" name="Rectangle 18"/>
          <p:cNvSpPr/>
          <p:nvPr/>
        </p:nvSpPr>
        <p:spPr>
          <a:xfrm>
            <a:off x="5596512" y="4257125"/>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21" name="Rectangle 20"/>
          <p:cNvSpPr/>
          <p:nvPr/>
        </p:nvSpPr>
        <p:spPr>
          <a:xfrm>
            <a:off x="6108562" y="3485905"/>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22" name="Rectangle 21"/>
          <p:cNvSpPr/>
          <p:nvPr/>
        </p:nvSpPr>
        <p:spPr>
          <a:xfrm>
            <a:off x="6297039" y="3477927"/>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23" name="Rectangle 22"/>
          <p:cNvSpPr/>
          <p:nvPr/>
        </p:nvSpPr>
        <p:spPr>
          <a:xfrm>
            <a:off x="6275508" y="2709647"/>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24" name="Rectangle 23"/>
          <p:cNvSpPr/>
          <p:nvPr/>
        </p:nvSpPr>
        <p:spPr>
          <a:xfrm>
            <a:off x="7326133" y="2707549"/>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25" name="Rectangle 24"/>
          <p:cNvSpPr/>
          <p:nvPr/>
        </p:nvSpPr>
        <p:spPr>
          <a:xfrm>
            <a:off x="6827020" y="3485905"/>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26" name="Rectangle 25"/>
          <p:cNvSpPr/>
          <p:nvPr/>
        </p:nvSpPr>
        <p:spPr>
          <a:xfrm>
            <a:off x="5252356" y="3475829"/>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27" name="Rectangle 26"/>
          <p:cNvSpPr/>
          <p:nvPr/>
        </p:nvSpPr>
        <p:spPr>
          <a:xfrm>
            <a:off x="7220913" y="3476731"/>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28" name="Rectangle 27"/>
          <p:cNvSpPr/>
          <p:nvPr/>
        </p:nvSpPr>
        <p:spPr>
          <a:xfrm>
            <a:off x="5714669" y="3485905"/>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29" name="Rectangle 28"/>
          <p:cNvSpPr/>
          <p:nvPr/>
        </p:nvSpPr>
        <p:spPr>
          <a:xfrm>
            <a:off x="4595865" y="2703392"/>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30" name="Rectangle 29"/>
          <p:cNvSpPr/>
          <p:nvPr/>
        </p:nvSpPr>
        <p:spPr>
          <a:xfrm>
            <a:off x="5251314" y="270293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31" name="Rectangle 30"/>
          <p:cNvSpPr/>
          <p:nvPr/>
        </p:nvSpPr>
        <p:spPr>
          <a:xfrm>
            <a:off x="6632584" y="2709647"/>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bg1"/>
                </a:solidFill>
              </a:rPr>
              <a:t>                                  </a:t>
            </a:r>
            <a:endParaRPr lang="en-US" sz="2200" dirty="0">
              <a:solidFill>
                <a:schemeClr val="bg1"/>
              </a:solidFill>
            </a:endParaRPr>
          </a:p>
        </p:txBody>
      </p:sp>
      <p:sp>
        <p:nvSpPr>
          <p:cNvPr id="32" name="Right Brace 31"/>
          <p:cNvSpPr/>
          <p:nvPr/>
        </p:nvSpPr>
        <p:spPr>
          <a:xfrm rot="5400000">
            <a:off x="5641629" y="2250271"/>
            <a:ext cx="355268" cy="340852"/>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33" name="TextBox 32"/>
          <p:cNvSpPr txBox="1"/>
          <p:nvPr/>
        </p:nvSpPr>
        <p:spPr>
          <a:xfrm>
            <a:off x="5476363" y="1862063"/>
            <a:ext cx="1143000" cy="400110"/>
          </a:xfrm>
          <a:prstGeom prst="rect">
            <a:avLst/>
          </a:prstGeom>
          <a:noFill/>
        </p:spPr>
        <p:txBody>
          <a:bodyPr wrap="square" rtlCol="0">
            <a:spAutoFit/>
          </a:bodyPr>
          <a:lstStyle/>
          <a:p>
            <a:r>
              <a:rPr lang="en-US" sz="2000" dirty="0"/>
              <a:t>Train</a:t>
            </a:r>
          </a:p>
        </p:txBody>
      </p:sp>
      <p:sp>
        <p:nvSpPr>
          <p:cNvPr id="37" name="TextBox 36"/>
          <p:cNvSpPr txBox="1"/>
          <p:nvPr/>
        </p:nvSpPr>
        <p:spPr>
          <a:xfrm>
            <a:off x="4191000" y="4953000"/>
            <a:ext cx="5029200" cy="1292662"/>
          </a:xfrm>
          <a:prstGeom prst="rect">
            <a:avLst/>
          </a:prstGeom>
          <a:noFill/>
        </p:spPr>
        <p:txBody>
          <a:bodyPr wrap="square" rtlCol="0">
            <a:spAutoFit/>
          </a:bodyPr>
          <a:lstStyle/>
          <a:p>
            <a:pPr marL="342900" indent="-342900">
              <a:buFont typeface="Arial" panose="020B0604020202020204" pitchFamily="34" charset="0"/>
              <a:buChar char="•"/>
            </a:pPr>
            <a:r>
              <a:rPr lang="en-US" sz="2600" dirty="0"/>
              <a:t>A random variation of jack-knife</a:t>
            </a:r>
          </a:p>
          <a:p>
            <a:pPr marL="342900" indent="-342900">
              <a:buFont typeface="Arial" panose="020B0604020202020204" pitchFamily="34" charset="0"/>
              <a:buChar char="•"/>
            </a:pPr>
            <a:r>
              <a:rPr lang="en-US" sz="2600" dirty="0"/>
              <a:t>Random sampling with replacement</a:t>
            </a:r>
          </a:p>
        </p:txBody>
      </p:sp>
    </p:spTree>
    <p:extLst>
      <p:ext uri="{BB962C8B-B14F-4D97-AF65-F5344CB8AC3E}">
        <p14:creationId xmlns:p14="http://schemas.microsoft.com/office/powerpoint/2010/main" val="33702923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en-US" dirty="0"/>
              <a:t>Internal </a:t>
            </a:r>
            <a:r>
              <a:rPr lang="en-US" dirty="0"/>
              <a:t>Validation</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ME</a:t>
                </a: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𝑀𝐸</m:t>
                      </m:r>
                      <m:r>
                        <a:rPr lang="en-US" b="0" i="1" smtClean="0">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𝑖</m:t>
                              </m:r>
                              <m:r>
                                <a:rPr lang="en-US" i="1">
                                  <a:latin typeface="Cambria Math" panose="02040503050406030204" pitchFamily="18" charset="0"/>
                                </a:rPr>
                                <m:t>=1</m:t>
                              </m:r>
                            </m:sub>
                            <m:sup>
                              <m:r>
                                <a:rPr lang="en-US" i="1">
                                  <a:latin typeface="Cambria Math" panose="02040503050406030204" pitchFamily="18" charset="0"/>
                                </a:rPr>
                                <m:t>𝑛</m:t>
                              </m:r>
                            </m:sup>
                            <m:e>
                              <m:d>
                                <m:dPr>
                                  <m:ctrlPr>
                                    <a:rPr lang="en-US" i="1">
                                      <a:latin typeface="Cambria Math" panose="02040503050406030204" pitchFamily="18" charset="0"/>
                                    </a:rPr>
                                  </m:ctrlPr>
                                </m:dPr>
                                <m:e>
                                  <m:sSub>
                                    <m:sSubPr>
                                      <m:ctrlPr>
                                        <a:rPr lang="en-US" i="1" smtClean="0">
                                          <a:latin typeface="Cambria Math" panose="02040503050406030204" pitchFamily="18" charset="0"/>
                                        </a:rPr>
                                      </m:ctrlPr>
                                    </m:sSubPr>
                                    <m:e>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𝑦</m:t>
                                          </m:r>
                                        </m:e>
                                      </m:acc>
                                    </m:e>
                                    <m:sub>
                                      <m:r>
                                        <a:rPr lang="en-US" b="0" i="1" smtClean="0">
                                          <a:latin typeface="Cambria Math" panose="02040503050406030204" pitchFamily="18" charset="0"/>
                                        </a:rPr>
                                        <m:t>𝑖</m:t>
                                      </m:r>
                                    </m:sub>
                                  </m:sSub>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𝑦</m:t>
                                      </m:r>
                                    </m:e>
                                    <m:sub>
                                      <m:r>
                                        <a:rPr lang="en-US" i="1">
                                          <a:latin typeface="Cambria Math" panose="02040503050406030204" pitchFamily="18" charset="0"/>
                                          <a:ea typeface="Cambria Math" panose="02040503050406030204" pitchFamily="18" charset="0"/>
                                        </a:rPr>
                                        <m:t>𝑖</m:t>
                                      </m:r>
                                    </m:sub>
                                  </m:sSub>
                                </m:e>
                              </m:d>
                            </m:e>
                          </m:nary>
                        </m:num>
                        <m:den>
                          <m:r>
                            <a:rPr lang="en-US" b="0" i="1" smtClean="0">
                              <a:latin typeface="Cambria Math" panose="02040503050406030204" pitchFamily="18" charset="0"/>
                              <a:ea typeface="Cambria Math" panose="02040503050406030204" pitchFamily="18" charset="0"/>
                            </a:rPr>
                            <m:t>𝑛</m:t>
                          </m:r>
                        </m:den>
                      </m:f>
                    </m:oMath>
                  </m:oMathPara>
                </a14:m>
                <a:endParaRPr lang="en-US" dirty="0"/>
              </a:p>
              <a:p>
                <a:r>
                  <a:rPr lang="en-US" dirty="0"/>
                  <a:t>RMSE</a:t>
                </a:r>
              </a:p>
              <a:p>
                <a:pPr marL="0" indent="0">
                  <a:buNone/>
                </a:pPr>
                <a14:m>
                  <m:oMathPara xmlns:m="http://schemas.openxmlformats.org/officeDocument/2006/math">
                    <m:oMathParaPr>
                      <m:jc m:val="center"/>
                    </m:oMathParaPr>
                    <m:oMath xmlns:m="http://schemas.openxmlformats.org/officeDocument/2006/math">
                      <m:r>
                        <a:rPr lang="en-US" b="0" i="1" smtClean="0">
                          <a:latin typeface="Cambria Math" panose="02040503050406030204" pitchFamily="18" charset="0"/>
                        </a:rPr>
                        <m:t>𝑅𝑀𝑆𝐸</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rPr>
                        <m:t> </m:t>
                      </m:r>
                      <m:rad>
                        <m:radPr>
                          <m:degHide m:val="on"/>
                          <m:ctrlPr>
                            <a:rPr lang="en-US" b="0" i="1" smtClean="0">
                              <a:latin typeface="Cambria Math" panose="02040503050406030204" pitchFamily="18" charset="0"/>
                            </a:rPr>
                          </m:ctrlPr>
                        </m:radPr>
                        <m:deg/>
                        <m:e>
                          <m:f>
                            <m:fPr>
                              <m:ctrlPr>
                                <a:rPr lang="en-US" b="0" i="1" smtClean="0">
                                  <a:latin typeface="Cambria Math" panose="02040503050406030204" pitchFamily="18" charset="0"/>
                                </a:rPr>
                              </m:ctrlPr>
                            </m:fPr>
                            <m:num>
                              <m:nary>
                                <m:naryPr>
                                  <m:chr m:val="∑"/>
                                  <m:ctrlPr>
                                    <a:rPr lang="en-US" b="0" i="1" smtClean="0">
                                      <a:latin typeface="Cambria Math" panose="02040503050406030204" pitchFamily="18" charset="0"/>
                                    </a:rPr>
                                  </m:ctrlPr>
                                </m:naryPr>
                                <m:sub>
                                  <m:r>
                                    <m:rPr>
                                      <m:brk m:alnAt="23"/>
                                    </m:rPr>
                                    <a:rPr lang="en-US" b="0" i="1" smtClean="0">
                                      <a:latin typeface="Cambria Math" panose="02040503050406030204" pitchFamily="18" charset="0"/>
                                    </a:rPr>
                                    <m:t>𝑖</m:t>
                                  </m:r>
                                  <m:r>
                                    <a:rPr lang="en-US" b="0" i="1" smtClean="0">
                                      <a:latin typeface="Cambria Math" panose="02040503050406030204" pitchFamily="18" charset="0"/>
                                    </a:rPr>
                                    <m:t>=1</m:t>
                                  </m:r>
                                </m:sub>
                                <m:sup>
                                  <m:r>
                                    <a:rPr lang="en-US" b="0" i="1" smtClean="0">
                                      <a:latin typeface="Cambria Math" panose="02040503050406030204" pitchFamily="18" charset="0"/>
                                    </a:rPr>
                                    <m:t>𝑛</m:t>
                                  </m:r>
                                </m:sup>
                                <m:e>
                                  <m:sSup>
                                    <m:sSupPr>
                                      <m:ctrlPr>
                                        <a:rPr lang="en-US" b="0" i="1" smtClean="0">
                                          <a:latin typeface="Cambria Math" panose="02040503050406030204" pitchFamily="18" charset="0"/>
                                        </a:rPr>
                                      </m:ctrlPr>
                                    </m:sSupPr>
                                    <m:e>
                                      <m:d>
                                        <m:dPr>
                                          <m:ctrlPr>
                                            <a:rPr lang="en-US" i="1">
                                              <a:latin typeface="Cambria Math" panose="02040503050406030204" pitchFamily="18" charset="0"/>
                                            </a:rPr>
                                          </m:ctrlPr>
                                        </m:dPr>
                                        <m:e>
                                          <m:sSub>
                                            <m:sSubPr>
                                              <m:ctrlPr>
                                                <a:rPr lang="en-US" i="1" smtClean="0">
                                                  <a:latin typeface="Cambria Math" panose="02040503050406030204" pitchFamily="18" charset="0"/>
                                                </a:rPr>
                                              </m:ctrlPr>
                                            </m:sSubPr>
                                            <m:e>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𝑦</m:t>
                                                  </m:r>
                                                </m:e>
                                              </m:acc>
                                            </m:e>
                                            <m:sub>
                                              <m:r>
                                                <a:rPr lang="en-US" b="0" i="1" smtClean="0">
                                                  <a:latin typeface="Cambria Math" panose="02040503050406030204" pitchFamily="18" charset="0"/>
                                                </a:rPr>
                                                <m:t>𝑖</m:t>
                                              </m:r>
                                            </m:sub>
                                          </m:sSub>
                                          <m:r>
                                            <a:rPr lang="en-US" i="1">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ea typeface="Cambria Math" panose="02040503050406030204" pitchFamily="18" charset="0"/>
                                                </a:rPr>
                                              </m:ctrlPr>
                                            </m:sSubPr>
                                            <m:e>
                                              <m:r>
                                                <a:rPr lang="en-US" i="1">
                                                  <a:latin typeface="Cambria Math" panose="02040503050406030204" pitchFamily="18" charset="0"/>
                                                  <a:ea typeface="Cambria Math" panose="02040503050406030204" pitchFamily="18" charset="0"/>
                                                </a:rPr>
                                                <m:t>𝑦</m:t>
                                              </m:r>
                                            </m:e>
                                            <m:sub>
                                              <m:r>
                                                <a:rPr lang="en-US" i="1">
                                                  <a:latin typeface="Cambria Math" panose="02040503050406030204" pitchFamily="18" charset="0"/>
                                                  <a:ea typeface="Cambria Math" panose="02040503050406030204" pitchFamily="18" charset="0"/>
                                                </a:rPr>
                                                <m:t>𝑖</m:t>
                                              </m:r>
                                            </m:sub>
                                          </m:sSub>
                                        </m:e>
                                      </m:d>
                                    </m:e>
                                    <m:sup>
                                      <m:r>
                                        <a:rPr lang="en-US" b="0" i="1" smtClean="0">
                                          <a:latin typeface="Cambria Math" panose="02040503050406030204" pitchFamily="18" charset="0"/>
                                        </a:rPr>
                                        <m:t>2</m:t>
                                      </m:r>
                                    </m:sup>
                                  </m:sSup>
                                </m:e>
                              </m:nary>
                            </m:num>
                            <m:den>
                              <m:r>
                                <a:rPr lang="en-US" b="0" i="1" smtClean="0">
                                  <a:latin typeface="Cambria Math" panose="02040503050406030204" pitchFamily="18" charset="0"/>
                                </a:rPr>
                                <m:t>𝑛</m:t>
                              </m:r>
                            </m:den>
                          </m:f>
                        </m:e>
                      </m:rad>
                    </m:oMath>
                  </m:oMathPara>
                </a14:m>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1778" t="-1667"/>
                </a:stretch>
              </a:blipFill>
            </p:spPr>
            <p:txBody>
              <a:bodyPr/>
              <a:lstStyle/>
              <a:p>
                <a:r>
                  <a:rPr lang="en-US">
                    <a:noFill/>
                  </a:rPr>
                  <a:t> </a:t>
                </a:r>
              </a:p>
            </p:txBody>
          </p:sp>
        </mc:Fallback>
      </mc:AlternateContent>
    </p:spTree>
    <p:extLst>
      <p:ext uri="{BB962C8B-B14F-4D97-AF65-F5344CB8AC3E}">
        <p14:creationId xmlns:p14="http://schemas.microsoft.com/office/powerpoint/2010/main" val="14437077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Internal Validation</a:t>
            </a:r>
          </a:p>
        </p:txBody>
      </p:sp>
      <p:pic>
        <p:nvPicPr>
          <p:cNvPr id="4" name="Picture 3" descr="C:\Users\jathompson\Downloads\photo (1).PN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3561" t="13465" r="2651" b="8352"/>
          <a:stretch/>
        </p:blipFill>
        <p:spPr bwMode="auto">
          <a:xfrm>
            <a:off x="2103917" y="990600"/>
            <a:ext cx="4936167" cy="54864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6055334" y="6457890"/>
            <a:ext cx="3088666" cy="400110"/>
          </a:xfrm>
          <a:prstGeom prst="rect">
            <a:avLst/>
          </a:prstGeom>
          <a:noFill/>
        </p:spPr>
        <p:txBody>
          <a:bodyPr wrap="none" rtlCol="0">
            <a:spAutoFit/>
          </a:bodyPr>
          <a:lstStyle/>
          <a:p>
            <a:pPr marL="0" lvl="1" algn="r"/>
            <a:r>
              <a:rPr lang="en-US" sz="2000" dirty="0">
                <a:solidFill>
                  <a:schemeClr val="accent5"/>
                </a:solidFill>
                <a:effectLst>
                  <a:outerShdw blurRad="38100" dist="38100" dir="2700000" algn="tl">
                    <a:srgbClr val="000000">
                      <a:alpha val="43137"/>
                    </a:srgbClr>
                  </a:outerShdw>
                </a:effectLst>
              </a:rPr>
              <a:t>Thompson and </a:t>
            </a:r>
            <a:r>
              <a:rPr lang="en-US" sz="2000" dirty="0" err="1">
                <a:solidFill>
                  <a:schemeClr val="accent5"/>
                </a:solidFill>
                <a:effectLst>
                  <a:outerShdw blurRad="38100" dist="38100" dir="2700000" algn="tl">
                    <a:srgbClr val="000000">
                      <a:alpha val="43137"/>
                    </a:srgbClr>
                  </a:outerShdw>
                </a:effectLst>
              </a:rPr>
              <a:t>Kolka</a:t>
            </a:r>
            <a:r>
              <a:rPr lang="en-US" sz="2000" dirty="0">
                <a:solidFill>
                  <a:schemeClr val="accent5"/>
                </a:solidFill>
                <a:effectLst>
                  <a:outerShdw blurRad="38100" dist="38100" dir="2700000" algn="tl">
                    <a:srgbClr val="000000">
                      <a:alpha val="43137"/>
                    </a:srgbClr>
                  </a:outerShdw>
                </a:effectLst>
              </a:rPr>
              <a:t> (2005)</a:t>
            </a:r>
          </a:p>
        </p:txBody>
      </p:sp>
    </p:spTree>
    <p:extLst>
      <p:ext uri="{BB962C8B-B14F-4D97-AF65-F5344CB8AC3E}">
        <p14:creationId xmlns:p14="http://schemas.microsoft.com/office/powerpoint/2010/main" val="21070976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Internal Validation</a:t>
            </a:r>
          </a:p>
        </p:txBody>
      </p:sp>
      <p:pic>
        <p:nvPicPr>
          <p:cNvPr id="1026" name="Picture 2" descr="C:\Users\jathompson\Downloads\photo.PN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2470" t="12383" r="2932" b="33102"/>
          <a:stretch/>
        </p:blipFill>
        <p:spPr bwMode="auto">
          <a:xfrm>
            <a:off x="1596803" y="1371600"/>
            <a:ext cx="5950394" cy="45720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1736124" y="4023360"/>
            <a:ext cx="5562600" cy="5486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546238" y="6457890"/>
            <a:ext cx="2597762" cy="400110"/>
          </a:xfrm>
          <a:prstGeom prst="rect">
            <a:avLst/>
          </a:prstGeom>
          <a:noFill/>
        </p:spPr>
        <p:txBody>
          <a:bodyPr wrap="none" rtlCol="0">
            <a:spAutoFit/>
          </a:bodyPr>
          <a:lstStyle/>
          <a:p>
            <a:pPr marL="0" lvl="1" algn="r"/>
            <a:r>
              <a:rPr lang="en-US" sz="2000" dirty="0">
                <a:solidFill>
                  <a:schemeClr val="accent5"/>
                </a:solidFill>
                <a:effectLst>
                  <a:outerShdw blurRad="38100" dist="38100" dir="2700000" algn="tl">
                    <a:srgbClr val="000000">
                      <a:alpha val="43137"/>
                    </a:srgbClr>
                  </a:outerShdw>
                </a:effectLst>
              </a:rPr>
              <a:t>Thompson et al. (1997)</a:t>
            </a:r>
          </a:p>
        </p:txBody>
      </p:sp>
    </p:spTree>
    <p:extLst>
      <p:ext uri="{BB962C8B-B14F-4D97-AF65-F5344CB8AC3E}">
        <p14:creationId xmlns:p14="http://schemas.microsoft.com/office/powerpoint/2010/main" val="30154699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jathompson\Downloads\photo (2).PNG"/>
          <p:cNvPicPr>
            <a:picLocks noChangeAspect="1" noChangeArrowheads="1"/>
          </p:cNvPicPr>
          <p:nvPr/>
        </p:nvPicPr>
        <p:blipFill rotWithShape="1">
          <a:blip r:embed="rId3">
            <a:extLst>
              <a:ext uri="{28A0092B-C50C-407E-A947-70E740481C1C}">
                <a14:useLocalDpi xmlns:a14="http://schemas.microsoft.com/office/drawing/2010/main" val="0"/>
              </a:ext>
            </a:extLst>
          </a:blip>
          <a:srcRect l="5740" t="14816" r="3889" b="9629"/>
          <a:stretch/>
        </p:blipFill>
        <p:spPr bwMode="auto">
          <a:xfrm>
            <a:off x="415961" y="1188720"/>
            <a:ext cx="8312079" cy="521208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altLang="en-US" dirty="0"/>
              <a:t>Internal </a:t>
            </a:r>
            <a:r>
              <a:rPr lang="en-US" dirty="0"/>
              <a:t>Validation</a:t>
            </a:r>
          </a:p>
        </p:txBody>
      </p:sp>
      <p:sp>
        <p:nvSpPr>
          <p:cNvPr id="4" name="Rectangle 3"/>
          <p:cNvSpPr/>
          <p:nvPr/>
        </p:nvSpPr>
        <p:spPr>
          <a:xfrm>
            <a:off x="457200" y="2667000"/>
            <a:ext cx="292608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644153" y="2819400"/>
            <a:ext cx="237744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6219713" y="2988426"/>
            <a:ext cx="237744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57200" y="3505200"/>
            <a:ext cx="292608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644153" y="3663141"/>
            <a:ext cx="237744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219713" y="3832167"/>
            <a:ext cx="237744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457200" y="4358640"/>
            <a:ext cx="292608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3644153" y="4516581"/>
            <a:ext cx="237744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6219713" y="4693920"/>
            <a:ext cx="237744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57200" y="5189341"/>
            <a:ext cx="292608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3644153" y="5363908"/>
            <a:ext cx="237744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6219713" y="5516308"/>
            <a:ext cx="2377440" cy="1828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6546238" y="6457890"/>
            <a:ext cx="2597762" cy="400110"/>
          </a:xfrm>
          <a:prstGeom prst="rect">
            <a:avLst/>
          </a:prstGeom>
          <a:noFill/>
        </p:spPr>
        <p:txBody>
          <a:bodyPr wrap="none" rtlCol="0">
            <a:spAutoFit/>
          </a:bodyPr>
          <a:lstStyle/>
          <a:p>
            <a:pPr marL="0" lvl="1" algn="r"/>
            <a:r>
              <a:rPr lang="en-US" sz="2000" dirty="0">
                <a:solidFill>
                  <a:schemeClr val="accent5"/>
                </a:solidFill>
                <a:effectLst>
                  <a:outerShdw blurRad="38100" dist="38100" dir="2700000" algn="tl">
                    <a:srgbClr val="000000">
                      <a:alpha val="43137"/>
                    </a:srgbClr>
                  </a:outerShdw>
                </a:effectLst>
              </a:rPr>
              <a:t>Thompson et al. (2006)</a:t>
            </a:r>
          </a:p>
        </p:txBody>
      </p:sp>
    </p:spTree>
    <p:extLst>
      <p:ext uri="{BB962C8B-B14F-4D97-AF65-F5344CB8AC3E}">
        <p14:creationId xmlns:p14="http://schemas.microsoft.com/office/powerpoint/2010/main" val="1620255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Error</a:t>
            </a:r>
            <a:endParaRPr lang="en-GB" dirty="0"/>
          </a:p>
        </p:txBody>
      </p:sp>
      <p:sp>
        <p:nvSpPr>
          <p:cNvPr id="3" name="Content Placeholder 2"/>
          <p:cNvSpPr>
            <a:spLocks noGrp="1"/>
          </p:cNvSpPr>
          <p:nvPr>
            <p:ph idx="1"/>
          </p:nvPr>
        </p:nvSpPr>
        <p:spPr/>
        <p:txBody>
          <a:bodyPr/>
          <a:lstStyle/>
          <a:p>
            <a:r>
              <a:rPr lang="nl-NL"/>
              <a:t>Difference between reality and our representation of reality</a:t>
            </a:r>
            <a:endParaRPr lang="nl-NL" dirty="0"/>
          </a:p>
        </p:txBody>
      </p:sp>
    </p:spTree>
    <p:extLst>
      <p:ext uri="{BB962C8B-B14F-4D97-AF65-F5344CB8AC3E}">
        <p14:creationId xmlns:p14="http://schemas.microsoft.com/office/powerpoint/2010/main" val="23858291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p:txBody>
          <a:bodyPr/>
          <a:lstStyle/>
          <a:p>
            <a:r>
              <a:rPr lang="en-US" altLang="en-US" dirty="0"/>
              <a:t>Confusion Matrix</a:t>
            </a:r>
          </a:p>
        </p:txBody>
      </p:sp>
      <p:sp>
        <p:nvSpPr>
          <p:cNvPr id="40963" name="Rectangle 3"/>
          <p:cNvSpPr>
            <a:spLocks noGrp="1" noChangeArrowheads="1"/>
          </p:cNvSpPr>
          <p:nvPr>
            <p:ph type="body" idx="1"/>
          </p:nvPr>
        </p:nvSpPr>
        <p:spPr/>
        <p:txBody>
          <a:bodyPr>
            <a:noAutofit/>
          </a:bodyPr>
          <a:lstStyle/>
          <a:p>
            <a:pPr marL="0" indent="0">
              <a:buNone/>
            </a:pPr>
            <a:r>
              <a:rPr lang="en-US" altLang="en-US" dirty="0"/>
              <a:t>Types of Accuracy</a:t>
            </a:r>
          </a:p>
          <a:p>
            <a:r>
              <a:rPr lang="en-US" altLang="en-US" dirty="0"/>
              <a:t>Overall Accuracy</a:t>
            </a:r>
          </a:p>
          <a:p>
            <a:pPr lvl="1"/>
            <a:r>
              <a:rPr lang="en-US" altLang="en-US" dirty="0"/>
              <a:t>Number of correct observations divided by total number of observations</a:t>
            </a:r>
          </a:p>
          <a:p>
            <a:r>
              <a:rPr lang="en-US" altLang="en-US" dirty="0"/>
              <a:t>User’s Accuracy</a:t>
            </a:r>
          </a:p>
          <a:p>
            <a:pPr lvl="1"/>
            <a:r>
              <a:rPr lang="en-US" altLang="en-US" dirty="0"/>
              <a:t>Probability that a class on the map actually represents that category on the ground</a:t>
            </a:r>
          </a:p>
          <a:p>
            <a:r>
              <a:rPr lang="en-US" altLang="en-US" dirty="0"/>
              <a:t>Producer’s Accuracy</a:t>
            </a:r>
          </a:p>
          <a:p>
            <a:pPr lvl="1"/>
            <a:r>
              <a:rPr lang="en-US" altLang="en-US" dirty="0"/>
              <a:t>Probability that a ground reference observation was assigned to the correct class in the map</a:t>
            </a:r>
          </a:p>
        </p:txBody>
      </p:sp>
    </p:spTree>
    <p:extLst>
      <p:ext uri="{BB962C8B-B14F-4D97-AF65-F5344CB8AC3E}">
        <p14:creationId xmlns:p14="http://schemas.microsoft.com/office/powerpoint/2010/main" val="21106563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133"/>
          <p:cNvSpPr>
            <a:spLocks noGrp="1" noChangeArrowheads="1"/>
          </p:cNvSpPr>
          <p:nvPr>
            <p:ph type="title"/>
          </p:nvPr>
        </p:nvSpPr>
        <p:spPr>
          <a:xfrm>
            <a:off x="406400" y="223838"/>
            <a:ext cx="8347075" cy="911225"/>
          </a:xfrm>
        </p:spPr>
        <p:txBody>
          <a:bodyPr/>
          <a:lstStyle/>
          <a:p>
            <a:r>
              <a:rPr lang="en-US" altLang="en-US" dirty="0"/>
              <a:t>Internal Validation</a:t>
            </a:r>
          </a:p>
        </p:txBody>
      </p:sp>
      <p:graphicFrame>
        <p:nvGraphicFramePr>
          <p:cNvPr id="95519" name="Group 287"/>
          <p:cNvGraphicFramePr>
            <a:graphicFrameLocks noGrp="1"/>
          </p:cNvGraphicFramePr>
          <p:nvPr>
            <p:ph sz="half" idx="4294967295"/>
            <p:extLst>
              <p:ext uri="{D42A27DB-BD31-4B8C-83A1-F6EECF244321}">
                <p14:modId xmlns:p14="http://schemas.microsoft.com/office/powerpoint/2010/main" val="914726653"/>
              </p:ext>
            </p:extLst>
          </p:nvPr>
        </p:nvGraphicFramePr>
        <p:xfrm>
          <a:off x="125413" y="1206500"/>
          <a:ext cx="8878887" cy="5302250"/>
        </p:xfrm>
        <a:graphic>
          <a:graphicData uri="http://schemas.openxmlformats.org/drawingml/2006/table">
            <a:tbl>
              <a:tblPr/>
              <a:tblGrid>
                <a:gridCol w="914400">
                  <a:extLst>
                    <a:ext uri="{9D8B030D-6E8A-4147-A177-3AD203B41FA5}">
                      <a16:colId xmlns:a16="http://schemas.microsoft.com/office/drawing/2014/main" val="20000"/>
                    </a:ext>
                  </a:extLst>
                </a:gridCol>
                <a:gridCol w="1577975">
                  <a:extLst>
                    <a:ext uri="{9D8B030D-6E8A-4147-A177-3AD203B41FA5}">
                      <a16:colId xmlns:a16="http://schemas.microsoft.com/office/drawing/2014/main" val="20001"/>
                    </a:ext>
                  </a:extLst>
                </a:gridCol>
                <a:gridCol w="1106487">
                  <a:extLst>
                    <a:ext uri="{9D8B030D-6E8A-4147-A177-3AD203B41FA5}">
                      <a16:colId xmlns:a16="http://schemas.microsoft.com/office/drawing/2014/main" val="20002"/>
                    </a:ext>
                  </a:extLst>
                </a:gridCol>
                <a:gridCol w="1150938">
                  <a:extLst>
                    <a:ext uri="{9D8B030D-6E8A-4147-A177-3AD203B41FA5}">
                      <a16:colId xmlns:a16="http://schemas.microsoft.com/office/drawing/2014/main" val="20003"/>
                    </a:ext>
                  </a:extLst>
                </a:gridCol>
                <a:gridCol w="1193800">
                  <a:extLst>
                    <a:ext uri="{9D8B030D-6E8A-4147-A177-3AD203B41FA5}">
                      <a16:colId xmlns:a16="http://schemas.microsoft.com/office/drawing/2014/main" val="20004"/>
                    </a:ext>
                  </a:extLst>
                </a:gridCol>
                <a:gridCol w="1206500">
                  <a:extLst>
                    <a:ext uri="{9D8B030D-6E8A-4147-A177-3AD203B41FA5}">
                      <a16:colId xmlns:a16="http://schemas.microsoft.com/office/drawing/2014/main" val="20005"/>
                    </a:ext>
                  </a:extLst>
                </a:gridCol>
                <a:gridCol w="1728787">
                  <a:extLst>
                    <a:ext uri="{9D8B030D-6E8A-4147-A177-3AD203B41FA5}">
                      <a16:colId xmlns:a16="http://schemas.microsoft.com/office/drawing/2014/main" val="20006"/>
                    </a:ext>
                  </a:extLst>
                </a:gridCol>
              </a:tblGrid>
              <a:tr h="438176">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a:ln>
                          <a:noFill/>
                        </a:ln>
                        <a:solidFill>
                          <a:schemeClr val="tx1"/>
                        </a:solidFill>
                        <a:effectLst/>
                        <a:latin typeface="+mn-lt"/>
                      </a:endParaRPr>
                    </a:p>
                  </a:txBody>
                  <a:tcPr marT="45723" marB="45723" anchor="b" horzOverflow="overflow">
                    <a:lnL cap="flat">
                      <a:noFill/>
                    </a:lnL>
                    <a:lnR>
                      <a:noFill/>
                    </a:lnR>
                    <a:lnT cap="flat">
                      <a:noFill/>
                    </a:lnT>
                    <a:lnB>
                      <a:noFill/>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a:ln>
                          <a:noFill/>
                        </a:ln>
                        <a:solidFill>
                          <a:schemeClr val="tx1"/>
                        </a:solidFill>
                        <a:effectLst/>
                        <a:latin typeface="+mn-lt"/>
                      </a:endParaRPr>
                    </a:p>
                  </a:txBody>
                  <a:tcPr marT="45723" marB="45723" anchor="b" horzOverflow="overflow">
                    <a:lnL>
                      <a:noFill/>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gridSpan="4">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0" i="0" u="none" strike="noStrike" cap="none" normalizeH="0" baseline="0">
                          <a:ln>
                            <a:noFill/>
                          </a:ln>
                          <a:solidFill>
                            <a:schemeClr val="tx1"/>
                          </a:solidFill>
                          <a:effectLst/>
                          <a:latin typeface="+mn-lt"/>
                        </a:rPr>
                        <a:t>Reference Data</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cap="flat">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825549">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a:ln>
                          <a:noFill/>
                        </a:ln>
                        <a:solidFill>
                          <a:schemeClr val="tx1"/>
                        </a:solidFill>
                        <a:effectLst/>
                        <a:latin typeface="+mn-lt"/>
                      </a:endParaRPr>
                    </a:p>
                  </a:txBody>
                  <a:tcPr marT="45723" marB="45723" anchor="b" horzOverflow="overflow">
                    <a:lnL cap="flat">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cs typeface="Arial" pitchFamily="34" charset="0"/>
                        </a:rPr>
                        <a:t>Class</a:t>
                      </a:r>
                      <a:endParaRPr kumimoji="0" lang="en-US" sz="2000" b="1" i="0" u="none" strike="noStrike" cap="none" normalizeH="0" baseline="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rPr>
                        <a:t>Gypsic</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cs typeface="Arial" pitchFamily="34" charset="0"/>
                        </a:rPr>
                        <a:t>Natric</a:t>
                      </a:r>
                      <a:endParaRPr kumimoji="0" lang="en-US" sz="2000" b="1" i="0" u="none" strike="noStrike" cap="none" normalizeH="0" baseline="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cs typeface="Arial" pitchFamily="34" charset="0"/>
                        </a:rPr>
                        <a:t>Neither</a:t>
                      </a:r>
                      <a:endParaRPr kumimoji="0" lang="en-US" sz="2000" b="1" i="0" u="none" strike="noStrike" cap="none" normalizeH="0" baseline="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rPr>
                        <a:t>Row Total</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rPr>
                        <a:t>User’s Accuracy</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01082">
                <a:tc rowSpan="4">
                  <a:txBody>
                    <a:bodyPr/>
                    <a:lstStyle/>
                    <a:p>
                      <a:pPr marL="0" marR="0" lvl="0" indent="0" algn="l" defTabSz="914400" rtl="0" eaLnBrk="0" fontAlgn="b" latinLnBrk="0" hangingPunct="0">
                        <a:lnSpc>
                          <a:spcPct val="100000"/>
                        </a:lnSpc>
                        <a:spcBef>
                          <a:spcPct val="0"/>
                        </a:spcBef>
                        <a:spcAft>
                          <a:spcPct val="0"/>
                        </a:spcAft>
                        <a:buClrTx/>
                        <a:buSzTx/>
                        <a:buFontTx/>
                        <a:buNone/>
                        <a:tabLst/>
                      </a:pPr>
                      <a:r>
                        <a:rPr kumimoji="0" lang="en-US" sz="2100" b="0" i="0" u="none" strike="noStrike" cap="none" normalizeH="0" baseline="0">
                          <a:ln>
                            <a:noFill/>
                          </a:ln>
                          <a:solidFill>
                            <a:schemeClr val="tx1"/>
                          </a:solidFill>
                          <a:effectLst/>
                          <a:latin typeface="+mn-lt"/>
                        </a:rPr>
                        <a:t>Class Data</a:t>
                      </a:r>
                    </a:p>
                  </a:txBody>
                  <a:tcPr marT="45723" marB="4572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cs typeface="Arial" pitchFamily="34" charset="0"/>
                        </a:rPr>
                        <a:t>Gypsic</a:t>
                      </a:r>
                      <a:endParaRPr kumimoji="0" lang="en-US" sz="2000" b="1" i="0" u="none" strike="noStrike" cap="none" normalizeH="0" baseline="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21</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0</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0</a:t>
                      </a:r>
                      <a:endParaRPr kumimoji="0" lang="en-US" sz="2200" b="1" i="0" u="none" strike="noStrike" cap="none" normalizeH="0" baseline="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21</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rPr>
                        <a:t>21/21 = 100%</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01082">
                <a:tc v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cs typeface="Arial" pitchFamily="34" charset="0"/>
                        </a:rPr>
                        <a:t>Natric</a:t>
                      </a:r>
                      <a:endParaRPr kumimoji="0" lang="en-US" sz="2000" b="1" i="0" u="none" strike="noStrike" cap="none" normalizeH="0" baseline="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0</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14</a:t>
                      </a:r>
                      <a:endParaRPr kumimoji="0" lang="en-US" sz="2200" b="1" i="0" u="none" strike="noStrike" cap="none" normalizeH="0" baseline="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3</a:t>
                      </a:r>
                      <a:r>
                        <a:rPr kumimoji="0" lang="en-US" sz="2200" b="1" i="0" u="none" strike="noStrike" cap="none" normalizeH="0" baseline="0">
                          <a:ln>
                            <a:noFill/>
                          </a:ln>
                          <a:solidFill>
                            <a:schemeClr val="tx1"/>
                          </a:solidFill>
                          <a:effectLst/>
                          <a:latin typeface="+mn-lt"/>
                          <a:cs typeface="Arial" pitchFamily="34" charset="0"/>
                        </a:rPr>
                        <a:t>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17</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rPr>
                        <a:t>14/17 = 82.4%</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701082">
                <a:tc v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cs typeface="Arial" pitchFamily="34" charset="0"/>
                        </a:rPr>
                        <a:t>Neither</a:t>
                      </a:r>
                      <a:endParaRPr kumimoji="0" lang="en-US" sz="2000" b="1" i="0" u="none" strike="noStrike" cap="none" normalizeH="0" baseline="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3</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13</a:t>
                      </a:r>
                      <a:endParaRPr kumimoji="0" lang="en-US" sz="2200" b="1" i="0" u="none" strike="noStrike" cap="none" normalizeH="0" baseline="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39</a:t>
                      </a:r>
                      <a:endParaRPr kumimoji="0" lang="en-US" sz="2200" b="1" i="0" u="none" strike="noStrike" cap="none" normalizeH="0" baseline="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55</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rPr>
                        <a:t>39/55 = 70.9%</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868415">
                <a:tc v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rPr>
                        <a:t>Column Total</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24</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27</a:t>
                      </a:r>
                      <a:endParaRPr kumimoji="0" lang="en-US" sz="2200" b="1" i="0" u="none" strike="noStrike" cap="none" normalizeH="0" baseline="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42</a:t>
                      </a:r>
                      <a:endParaRPr kumimoji="0" lang="en-US" sz="2200" b="1" i="0" u="none" strike="noStrike" cap="none" normalizeH="0" baseline="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93</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1" u="none" strike="noStrike" cap="none" normalizeH="0" baseline="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1066864">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a:ln>
                          <a:noFill/>
                        </a:ln>
                        <a:solidFill>
                          <a:schemeClr val="tx1"/>
                        </a:solidFill>
                        <a:effectLst/>
                        <a:latin typeface="+mn-lt"/>
                      </a:endParaRPr>
                    </a:p>
                  </a:txBody>
                  <a:tcPr marT="45723" marB="45723" anchor="b" horzOverflow="overflow">
                    <a:lnL cap="flat">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rPr>
                        <a:t>Producer’s Accuracy</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1" i="0" u="none" strike="noStrike" cap="none" normalizeH="0" baseline="0">
                          <a:ln>
                            <a:noFill/>
                          </a:ln>
                          <a:solidFill>
                            <a:schemeClr val="tx1"/>
                          </a:solidFill>
                          <a:effectLst/>
                          <a:latin typeface="+mn-lt"/>
                        </a:rPr>
                        <a:t>21/24 = 87.5%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1" i="0" u="none" strike="noStrike" cap="none" normalizeH="0" baseline="0">
                          <a:ln>
                            <a:noFill/>
                          </a:ln>
                          <a:solidFill>
                            <a:schemeClr val="tx1"/>
                          </a:solidFill>
                          <a:effectLst/>
                          <a:latin typeface="+mn-lt"/>
                          <a:cs typeface="Arial" pitchFamily="34" charset="0"/>
                        </a:rPr>
                        <a:t>14/27 = 51.9%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1" i="0" u="none" strike="noStrike" cap="none" normalizeH="0" baseline="0">
                          <a:ln>
                            <a:noFill/>
                          </a:ln>
                          <a:solidFill>
                            <a:schemeClr val="tx1"/>
                          </a:solidFill>
                          <a:effectLst/>
                          <a:latin typeface="+mn-lt"/>
                          <a:cs typeface="Arial" pitchFamily="34" charset="0"/>
                        </a:rPr>
                        <a:t>39/42 = 92.9%</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mn-lt"/>
                        </a:rPr>
                        <a:t>Overall Accuracy</a:t>
                      </a:r>
                      <a:r>
                        <a:rPr kumimoji="0" lang="en-US" sz="2000" b="1" i="0" u="none" strike="noStrike" cap="none" normalizeH="0" baseline="0" dirty="0">
                          <a:ln>
                            <a:noFill/>
                          </a:ln>
                          <a:solidFill>
                            <a:schemeClr val="tx1"/>
                          </a:solidFill>
                          <a:effectLst/>
                          <a:latin typeface="+mn-lt"/>
                        </a:rPr>
                        <a:t>  74/93=79.6%</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78520947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133"/>
          <p:cNvSpPr>
            <a:spLocks noGrp="1" noChangeArrowheads="1"/>
          </p:cNvSpPr>
          <p:nvPr>
            <p:ph type="title"/>
          </p:nvPr>
        </p:nvSpPr>
        <p:spPr>
          <a:xfrm>
            <a:off x="406400" y="223838"/>
            <a:ext cx="8347075" cy="911225"/>
          </a:xfrm>
        </p:spPr>
        <p:txBody>
          <a:bodyPr/>
          <a:lstStyle/>
          <a:p>
            <a:r>
              <a:rPr lang="en-US" altLang="en-US" dirty="0"/>
              <a:t>Internal Validation</a:t>
            </a:r>
          </a:p>
        </p:txBody>
      </p:sp>
      <p:graphicFrame>
        <p:nvGraphicFramePr>
          <p:cNvPr id="95519" name="Group 287"/>
          <p:cNvGraphicFramePr>
            <a:graphicFrameLocks noGrp="1"/>
          </p:cNvGraphicFramePr>
          <p:nvPr>
            <p:ph sz="half" idx="4294967295"/>
          </p:nvPr>
        </p:nvGraphicFramePr>
        <p:xfrm>
          <a:off x="125413" y="1206500"/>
          <a:ext cx="8878887" cy="5302250"/>
        </p:xfrm>
        <a:graphic>
          <a:graphicData uri="http://schemas.openxmlformats.org/drawingml/2006/table">
            <a:tbl>
              <a:tblPr/>
              <a:tblGrid>
                <a:gridCol w="914400">
                  <a:extLst>
                    <a:ext uri="{9D8B030D-6E8A-4147-A177-3AD203B41FA5}">
                      <a16:colId xmlns:a16="http://schemas.microsoft.com/office/drawing/2014/main" val="20000"/>
                    </a:ext>
                  </a:extLst>
                </a:gridCol>
                <a:gridCol w="1577975">
                  <a:extLst>
                    <a:ext uri="{9D8B030D-6E8A-4147-A177-3AD203B41FA5}">
                      <a16:colId xmlns:a16="http://schemas.microsoft.com/office/drawing/2014/main" val="20001"/>
                    </a:ext>
                  </a:extLst>
                </a:gridCol>
                <a:gridCol w="1106487">
                  <a:extLst>
                    <a:ext uri="{9D8B030D-6E8A-4147-A177-3AD203B41FA5}">
                      <a16:colId xmlns:a16="http://schemas.microsoft.com/office/drawing/2014/main" val="20002"/>
                    </a:ext>
                  </a:extLst>
                </a:gridCol>
                <a:gridCol w="1150938">
                  <a:extLst>
                    <a:ext uri="{9D8B030D-6E8A-4147-A177-3AD203B41FA5}">
                      <a16:colId xmlns:a16="http://schemas.microsoft.com/office/drawing/2014/main" val="20003"/>
                    </a:ext>
                  </a:extLst>
                </a:gridCol>
                <a:gridCol w="1193800">
                  <a:extLst>
                    <a:ext uri="{9D8B030D-6E8A-4147-A177-3AD203B41FA5}">
                      <a16:colId xmlns:a16="http://schemas.microsoft.com/office/drawing/2014/main" val="20004"/>
                    </a:ext>
                  </a:extLst>
                </a:gridCol>
                <a:gridCol w="1206500">
                  <a:extLst>
                    <a:ext uri="{9D8B030D-6E8A-4147-A177-3AD203B41FA5}">
                      <a16:colId xmlns:a16="http://schemas.microsoft.com/office/drawing/2014/main" val="20005"/>
                    </a:ext>
                  </a:extLst>
                </a:gridCol>
                <a:gridCol w="1728787">
                  <a:extLst>
                    <a:ext uri="{9D8B030D-6E8A-4147-A177-3AD203B41FA5}">
                      <a16:colId xmlns:a16="http://schemas.microsoft.com/office/drawing/2014/main" val="20006"/>
                    </a:ext>
                  </a:extLst>
                </a:gridCol>
              </a:tblGrid>
              <a:tr h="438176">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a:ln>
                          <a:noFill/>
                        </a:ln>
                        <a:solidFill>
                          <a:schemeClr val="tx1"/>
                        </a:solidFill>
                        <a:effectLst/>
                        <a:latin typeface="+mn-lt"/>
                      </a:endParaRPr>
                    </a:p>
                  </a:txBody>
                  <a:tcPr marT="45723" marB="45723" anchor="b" horzOverflow="overflow">
                    <a:lnL cap="flat">
                      <a:noFill/>
                    </a:lnL>
                    <a:lnR>
                      <a:noFill/>
                    </a:lnR>
                    <a:lnT cap="flat">
                      <a:noFill/>
                    </a:lnT>
                    <a:lnB>
                      <a:noFill/>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a:ln>
                          <a:noFill/>
                        </a:ln>
                        <a:solidFill>
                          <a:schemeClr val="tx1"/>
                        </a:solidFill>
                        <a:effectLst/>
                        <a:latin typeface="+mn-lt"/>
                      </a:endParaRPr>
                    </a:p>
                  </a:txBody>
                  <a:tcPr marT="45723" marB="45723" anchor="b" horzOverflow="overflow">
                    <a:lnL>
                      <a:noFill/>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gridSpan="4">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0" i="0" u="none" strike="noStrike" cap="none" normalizeH="0" baseline="0">
                          <a:ln>
                            <a:noFill/>
                          </a:ln>
                          <a:solidFill>
                            <a:schemeClr val="tx1"/>
                          </a:solidFill>
                          <a:effectLst/>
                          <a:latin typeface="+mn-lt"/>
                        </a:rPr>
                        <a:t>Reference Data</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cap="flat">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825549">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a:ln>
                          <a:noFill/>
                        </a:ln>
                        <a:solidFill>
                          <a:schemeClr val="tx1"/>
                        </a:solidFill>
                        <a:effectLst/>
                        <a:latin typeface="+mn-lt"/>
                      </a:endParaRPr>
                    </a:p>
                  </a:txBody>
                  <a:tcPr marT="45723" marB="45723" anchor="b" horzOverflow="overflow">
                    <a:lnL cap="flat">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cs typeface="Arial" pitchFamily="34" charset="0"/>
                        </a:rPr>
                        <a:t>Class</a:t>
                      </a:r>
                      <a:endParaRPr kumimoji="0" lang="en-US" sz="2000" b="1" i="0" u="none" strike="noStrike" cap="none" normalizeH="0" baseline="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rPr>
                        <a:t>Gypsic</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cs typeface="Arial" pitchFamily="34" charset="0"/>
                        </a:rPr>
                        <a:t>Natric</a:t>
                      </a:r>
                      <a:endParaRPr kumimoji="0" lang="en-US" sz="2000" b="1" i="0" u="none" strike="noStrike" cap="none" normalizeH="0" baseline="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cs typeface="Arial" pitchFamily="34" charset="0"/>
                        </a:rPr>
                        <a:t>Neither</a:t>
                      </a:r>
                      <a:endParaRPr kumimoji="0" lang="en-US" sz="2000" b="1" i="0" u="none" strike="noStrike" cap="none" normalizeH="0" baseline="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rPr>
                        <a:t>Row Total</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rPr>
                        <a:t>User’s Accuracy</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701082">
                <a:tc rowSpan="4">
                  <a:txBody>
                    <a:bodyPr/>
                    <a:lstStyle/>
                    <a:p>
                      <a:pPr marL="0" marR="0" lvl="0" indent="0" algn="l" defTabSz="914400" rtl="0" eaLnBrk="0" fontAlgn="b" latinLnBrk="0" hangingPunct="0">
                        <a:lnSpc>
                          <a:spcPct val="100000"/>
                        </a:lnSpc>
                        <a:spcBef>
                          <a:spcPct val="0"/>
                        </a:spcBef>
                        <a:spcAft>
                          <a:spcPct val="0"/>
                        </a:spcAft>
                        <a:buClrTx/>
                        <a:buSzTx/>
                        <a:buFontTx/>
                        <a:buNone/>
                        <a:tabLst/>
                      </a:pPr>
                      <a:r>
                        <a:rPr kumimoji="0" lang="en-US" sz="2100" b="0" i="0" u="none" strike="noStrike" cap="none" normalizeH="0" baseline="0">
                          <a:ln>
                            <a:noFill/>
                          </a:ln>
                          <a:solidFill>
                            <a:schemeClr val="tx1"/>
                          </a:solidFill>
                          <a:effectLst/>
                          <a:latin typeface="+mn-lt"/>
                        </a:rPr>
                        <a:t>Class Data</a:t>
                      </a:r>
                    </a:p>
                  </a:txBody>
                  <a:tcPr marT="45723" marB="4572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cs typeface="Arial" pitchFamily="34" charset="0"/>
                        </a:rPr>
                        <a:t>Gypsic</a:t>
                      </a:r>
                      <a:endParaRPr kumimoji="0" lang="en-US" sz="2000" b="1" i="0" u="none" strike="noStrike" cap="none" normalizeH="0" baseline="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21</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0</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0</a:t>
                      </a:r>
                      <a:endParaRPr kumimoji="0" lang="en-US" sz="2200" b="1" i="0" u="none" strike="noStrike" cap="none" normalizeH="0" baseline="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21</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rPr>
                        <a:t>21/21 = 100%</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701082">
                <a:tc v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cs typeface="Arial" pitchFamily="34" charset="0"/>
                        </a:rPr>
                        <a:t>Natric</a:t>
                      </a:r>
                      <a:endParaRPr kumimoji="0" lang="en-US" sz="2000" b="1" i="0" u="none" strike="noStrike" cap="none" normalizeH="0" baseline="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0</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14</a:t>
                      </a:r>
                      <a:endParaRPr kumimoji="0" lang="en-US" sz="2200" b="1" i="0" u="none" strike="noStrike" cap="none" normalizeH="0" baseline="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3</a:t>
                      </a:r>
                      <a:r>
                        <a:rPr kumimoji="0" lang="en-US" sz="2200" b="1" i="0" u="none" strike="noStrike" cap="none" normalizeH="0" baseline="0">
                          <a:ln>
                            <a:noFill/>
                          </a:ln>
                          <a:solidFill>
                            <a:schemeClr val="tx1"/>
                          </a:solidFill>
                          <a:effectLst/>
                          <a:latin typeface="+mn-lt"/>
                          <a:cs typeface="Arial" pitchFamily="34" charset="0"/>
                        </a:rPr>
                        <a:t>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17</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rPr>
                        <a:t>14/17 = 82.4%</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701082">
                <a:tc v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cs typeface="Arial" pitchFamily="34" charset="0"/>
                        </a:rPr>
                        <a:t>Neither</a:t>
                      </a:r>
                      <a:endParaRPr kumimoji="0" lang="en-US" sz="2000" b="1" i="0" u="none" strike="noStrike" cap="none" normalizeH="0" baseline="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3</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13</a:t>
                      </a:r>
                      <a:endParaRPr kumimoji="0" lang="en-US" sz="2200" b="1" i="0" u="none" strike="noStrike" cap="none" normalizeH="0" baseline="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39</a:t>
                      </a:r>
                      <a:endParaRPr kumimoji="0" lang="en-US" sz="2200" b="1" i="0" u="none" strike="noStrike" cap="none" normalizeH="0" baseline="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55</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rPr>
                        <a:t>39/55 = 70.9%</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868415">
                <a:tc v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rPr>
                        <a:t>Column Total</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24</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27</a:t>
                      </a:r>
                      <a:endParaRPr kumimoji="0" lang="en-US" sz="2200" b="1" i="0" u="none" strike="noStrike" cap="none" normalizeH="0" baseline="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42</a:t>
                      </a:r>
                      <a:endParaRPr kumimoji="0" lang="en-US" sz="2200" b="1" i="0" u="none" strike="noStrike" cap="none" normalizeH="0" baseline="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93</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1" u="none" strike="noStrike" cap="none" normalizeH="0" baseline="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1066864">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a:ln>
                          <a:noFill/>
                        </a:ln>
                        <a:solidFill>
                          <a:schemeClr val="tx1"/>
                        </a:solidFill>
                        <a:effectLst/>
                        <a:latin typeface="+mn-lt"/>
                      </a:endParaRPr>
                    </a:p>
                  </a:txBody>
                  <a:tcPr marT="45723" marB="45723" anchor="b" horzOverflow="overflow">
                    <a:lnL cap="flat">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a:ln>
                            <a:noFill/>
                          </a:ln>
                          <a:solidFill>
                            <a:schemeClr val="tx1"/>
                          </a:solidFill>
                          <a:effectLst/>
                          <a:latin typeface="+mn-lt"/>
                        </a:rPr>
                        <a:t>Producer’s Accuracy</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1" i="0" u="none" strike="noStrike" cap="none" normalizeH="0" baseline="0">
                          <a:ln>
                            <a:noFill/>
                          </a:ln>
                          <a:solidFill>
                            <a:schemeClr val="tx1"/>
                          </a:solidFill>
                          <a:effectLst/>
                          <a:latin typeface="+mn-lt"/>
                        </a:rPr>
                        <a:t>21/24 = 87.5%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1" i="0" u="none" strike="noStrike" cap="none" normalizeH="0" baseline="0">
                          <a:ln>
                            <a:noFill/>
                          </a:ln>
                          <a:solidFill>
                            <a:schemeClr val="tx1"/>
                          </a:solidFill>
                          <a:effectLst/>
                          <a:latin typeface="+mn-lt"/>
                          <a:cs typeface="Arial" pitchFamily="34" charset="0"/>
                        </a:rPr>
                        <a:t>14/27 = 51.9%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1" i="0" u="none" strike="noStrike" cap="none" normalizeH="0" baseline="0">
                          <a:ln>
                            <a:noFill/>
                          </a:ln>
                          <a:solidFill>
                            <a:schemeClr val="tx1"/>
                          </a:solidFill>
                          <a:effectLst/>
                          <a:latin typeface="+mn-lt"/>
                          <a:cs typeface="Arial" pitchFamily="34" charset="0"/>
                        </a:rPr>
                        <a:t>39/42 = 92.9%</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a:ln>
                            <a:noFill/>
                          </a:ln>
                          <a:solidFill>
                            <a:schemeClr val="tx1"/>
                          </a:solidFill>
                          <a:effectLst/>
                          <a:latin typeface="+mn-lt"/>
                        </a:rPr>
                        <a:t>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dirty="0">
                          <a:ln>
                            <a:noFill/>
                          </a:ln>
                          <a:solidFill>
                            <a:schemeClr val="tx1"/>
                          </a:solidFill>
                          <a:effectLst/>
                          <a:latin typeface="+mn-lt"/>
                        </a:rPr>
                        <a:t>Overall Accuracy</a:t>
                      </a:r>
                      <a:r>
                        <a:rPr kumimoji="0" lang="en-US" sz="2000" b="1" i="0" u="none" strike="noStrike" cap="none" normalizeH="0" baseline="0" dirty="0">
                          <a:ln>
                            <a:noFill/>
                          </a:ln>
                          <a:solidFill>
                            <a:schemeClr val="tx1"/>
                          </a:solidFill>
                          <a:effectLst/>
                          <a:latin typeface="+mn-lt"/>
                        </a:rPr>
                        <a:t>  74/93=79.6%</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1261779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External Validation</a:t>
            </a:r>
          </a:p>
        </p:txBody>
      </p:sp>
      <p:sp>
        <p:nvSpPr>
          <p:cNvPr id="3" name="Content Placeholder 2"/>
          <p:cNvSpPr>
            <a:spLocks noGrp="1"/>
          </p:cNvSpPr>
          <p:nvPr>
            <p:ph idx="1"/>
          </p:nvPr>
        </p:nvSpPr>
        <p:spPr/>
        <p:txBody>
          <a:bodyPr/>
          <a:lstStyle/>
          <a:p>
            <a:r>
              <a:rPr lang="en-US" dirty="0"/>
              <a:t>Take a previously developed model and apply it to novel (new) data</a:t>
            </a:r>
          </a:p>
        </p:txBody>
      </p:sp>
    </p:spTree>
    <p:extLst>
      <p:ext uri="{BB962C8B-B14F-4D97-AF65-F5344CB8AC3E}">
        <p14:creationId xmlns:p14="http://schemas.microsoft.com/office/powerpoint/2010/main" val="308057476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C:\Users\jathompson\Downloads\photo (2).PNG"/>
          <p:cNvPicPr>
            <a:picLocks noChangeAspect="1" noChangeArrowheads="1"/>
          </p:cNvPicPr>
          <p:nvPr/>
        </p:nvPicPr>
        <p:blipFill rotWithShape="1">
          <a:blip r:embed="rId3">
            <a:extLst>
              <a:ext uri="{28A0092B-C50C-407E-A947-70E740481C1C}">
                <a14:useLocalDpi xmlns:a14="http://schemas.microsoft.com/office/drawing/2010/main" val="0"/>
              </a:ext>
            </a:extLst>
          </a:blip>
          <a:srcRect l="5740" t="14816" r="3889" b="9629"/>
          <a:stretch/>
        </p:blipFill>
        <p:spPr bwMode="auto">
          <a:xfrm>
            <a:off x="415961" y="1188720"/>
            <a:ext cx="8312079" cy="521208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altLang="en-US" dirty="0"/>
              <a:t>External </a:t>
            </a:r>
            <a:r>
              <a:rPr lang="en-US" dirty="0"/>
              <a:t>Validation</a:t>
            </a:r>
          </a:p>
        </p:txBody>
      </p:sp>
      <p:grpSp>
        <p:nvGrpSpPr>
          <p:cNvPr id="3" name="Group 2"/>
          <p:cNvGrpSpPr/>
          <p:nvPr/>
        </p:nvGrpSpPr>
        <p:grpSpPr>
          <a:xfrm>
            <a:off x="457200" y="2667000"/>
            <a:ext cx="8139953" cy="3032188"/>
            <a:chOff x="457200" y="2667000"/>
            <a:chExt cx="8139953" cy="3032188"/>
          </a:xfrm>
          <a:solidFill>
            <a:schemeClr val="tx1"/>
          </a:solidFill>
        </p:grpSpPr>
        <p:sp>
          <p:nvSpPr>
            <p:cNvPr id="4" name="Rectangle 3"/>
            <p:cNvSpPr/>
            <p:nvPr/>
          </p:nvSpPr>
          <p:spPr>
            <a:xfrm>
              <a:off x="457200" y="2667000"/>
              <a:ext cx="29260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3644153" y="2819400"/>
              <a:ext cx="237744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6219713" y="2988426"/>
              <a:ext cx="237744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57200" y="3505200"/>
              <a:ext cx="29260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644153" y="3663141"/>
              <a:ext cx="237744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6219713" y="3832167"/>
              <a:ext cx="237744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457200" y="4358640"/>
              <a:ext cx="29260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3644153" y="4541520"/>
              <a:ext cx="237744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6219713" y="4693920"/>
              <a:ext cx="237744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457200" y="5189341"/>
              <a:ext cx="29260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3644153" y="5363908"/>
              <a:ext cx="237744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6219713" y="5516308"/>
              <a:ext cx="237744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TextBox 16"/>
          <p:cNvSpPr txBox="1"/>
          <p:nvPr/>
        </p:nvSpPr>
        <p:spPr>
          <a:xfrm>
            <a:off x="6546238" y="6457890"/>
            <a:ext cx="2597762" cy="400110"/>
          </a:xfrm>
          <a:prstGeom prst="rect">
            <a:avLst/>
          </a:prstGeom>
          <a:noFill/>
        </p:spPr>
        <p:txBody>
          <a:bodyPr wrap="none" rtlCol="0">
            <a:spAutoFit/>
          </a:bodyPr>
          <a:lstStyle/>
          <a:p>
            <a:pPr marL="0" lvl="1" algn="r"/>
            <a:r>
              <a:rPr lang="en-US" sz="2000" dirty="0">
                <a:solidFill>
                  <a:schemeClr val="accent5"/>
                </a:solidFill>
                <a:effectLst>
                  <a:outerShdw blurRad="38100" dist="38100" dir="2700000" algn="tl">
                    <a:srgbClr val="000000">
                      <a:alpha val="43137"/>
                    </a:srgbClr>
                  </a:outerShdw>
                </a:effectLst>
              </a:rPr>
              <a:t>Thompson et al. (2006)</a:t>
            </a:r>
          </a:p>
        </p:txBody>
      </p:sp>
    </p:spTree>
    <p:extLst>
      <p:ext uri="{BB962C8B-B14F-4D97-AF65-F5344CB8AC3E}">
        <p14:creationId xmlns:p14="http://schemas.microsoft.com/office/powerpoint/2010/main" val="199072530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of Soil Taxa Mapping</a:t>
            </a:r>
          </a:p>
        </p:txBody>
      </p:sp>
    </p:spTree>
    <p:extLst>
      <p:ext uri="{BB962C8B-B14F-4D97-AF65-F5344CB8AC3E}">
        <p14:creationId xmlns:p14="http://schemas.microsoft.com/office/powerpoint/2010/main" val="292928145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Regression Tree Model</a:t>
            </a:r>
          </a:p>
        </p:txBody>
      </p:sp>
      <p:sp>
        <p:nvSpPr>
          <p:cNvPr id="3" name="Content Placeholder 2"/>
          <p:cNvSpPr>
            <a:spLocks noGrp="1"/>
          </p:cNvSpPr>
          <p:nvPr>
            <p:ph sz="half" idx="1"/>
          </p:nvPr>
        </p:nvSpPr>
        <p:spPr/>
        <p:txBody>
          <a:bodyPr/>
          <a:lstStyle/>
          <a:p>
            <a:r>
              <a:rPr lang="en-US" dirty="0"/>
              <a:t>Random Forest probability model of </a:t>
            </a:r>
            <a:r>
              <a:rPr lang="en-US" dirty="0" err="1"/>
              <a:t>spodic</a:t>
            </a:r>
            <a:r>
              <a:rPr lang="en-US" dirty="0"/>
              <a:t> expression (i.e., SI = 0 vs. SI &gt; 0)</a:t>
            </a:r>
          </a:p>
          <a:p>
            <a:pPr lvl="1"/>
            <a:r>
              <a:rPr lang="en-US" dirty="0"/>
              <a:t>Topographic spatial layers from 30-m National Elevation Dataset  digital elevation model</a:t>
            </a:r>
          </a:p>
          <a:p>
            <a:pPr lvl="1"/>
            <a:r>
              <a:rPr lang="en-US" dirty="0"/>
              <a:t>Remote sensing layers from Landsat </a:t>
            </a:r>
            <a:r>
              <a:rPr lang="en-US" dirty="0" err="1"/>
              <a:t>Geocover</a:t>
            </a:r>
            <a:r>
              <a:rPr lang="en-US" dirty="0"/>
              <a:t> 2000</a:t>
            </a:r>
          </a:p>
          <a:p>
            <a:endParaRPr lang="en-US" dirty="0"/>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72000" y="1032165"/>
            <a:ext cx="4239494" cy="5486400"/>
          </a:xfrm>
          <a:prstGeom prst="rect">
            <a:avLst/>
          </a:prstGeom>
        </p:spPr>
      </p:pic>
      <p:sp>
        <p:nvSpPr>
          <p:cNvPr id="5" name="TextBox 4"/>
          <p:cNvSpPr txBox="1"/>
          <p:nvPr/>
        </p:nvSpPr>
        <p:spPr>
          <a:xfrm>
            <a:off x="6762964" y="6457890"/>
            <a:ext cx="2381036" cy="400110"/>
          </a:xfrm>
          <a:prstGeom prst="rect">
            <a:avLst/>
          </a:prstGeom>
          <a:noFill/>
        </p:spPr>
        <p:txBody>
          <a:bodyPr wrap="none" rtlCol="0">
            <a:spAutoFit/>
          </a:bodyPr>
          <a:lstStyle/>
          <a:p>
            <a:pPr marL="0" lvl="1" algn="r"/>
            <a:r>
              <a:rPr lang="en-US" sz="2000" dirty="0" err="1">
                <a:solidFill>
                  <a:schemeClr val="accent5"/>
                </a:solidFill>
                <a:effectLst>
                  <a:outerShdw blurRad="38100" dist="38100" dir="2700000" algn="tl">
                    <a:srgbClr val="000000">
                      <a:alpha val="43137"/>
                    </a:srgbClr>
                  </a:outerShdw>
                </a:effectLst>
              </a:rPr>
              <a:t>Nauman</a:t>
            </a:r>
            <a:r>
              <a:rPr lang="en-US" sz="2000" dirty="0">
                <a:solidFill>
                  <a:schemeClr val="accent5"/>
                </a:solidFill>
                <a:effectLst>
                  <a:outerShdw blurRad="38100" dist="38100" dir="2700000" algn="tl">
                    <a:srgbClr val="000000">
                      <a:alpha val="43137"/>
                    </a:srgbClr>
                  </a:outerShdw>
                </a:effectLst>
              </a:rPr>
              <a:t> et al. (2015)</a:t>
            </a:r>
          </a:p>
        </p:txBody>
      </p:sp>
    </p:spTree>
    <p:extLst>
      <p:ext uri="{BB962C8B-B14F-4D97-AF65-F5344CB8AC3E}">
        <p14:creationId xmlns:p14="http://schemas.microsoft.com/office/powerpoint/2010/main" val="53450225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Validation</a:t>
            </a:r>
          </a:p>
        </p:txBody>
      </p:sp>
      <p:sp>
        <p:nvSpPr>
          <p:cNvPr id="4" name="Content Placeholder 3"/>
          <p:cNvSpPr>
            <a:spLocks noGrp="1"/>
          </p:cNvSpPr>
          <p:nvPr>
            <p:ph idx="1"/>
          </p:nvPr>
        </p:nvSpPr>
        <p:spPr/>
        <p:txBody>
          <a:bodyPr>
            <a:normAutofit fontScale="92500" lnSpcReduction="10000"/>
          </a:bodyPr>
          <a:lstStyle/>
          <a:p>
            <a:r>
              <a:rPr lang="en-US" dirty="0"/>
              <a:t>Apparent Validation</a:t>
            </a:r>
          </a:p>
          <a:p>
            <a:pPr lvl="1"/>
            <a:r>
              <a:rPr lang="en-US" dirty="0"/>
              <a:t>Full model (n=322)</a:t>
            </a:r>
          </a:p>
          <a:p>
            <a:pPr lvl="2"/>
            <a:r>
              <a:rPr lang="en-US" dirty="0"/>
              <a:t>Out Of Bag error = 29.5% </a:t>
            </a:r>
          </a:p>
          <a:p>
            <a:r>
              <a:rPr lang="en-US" dirty="0"/>
              <a:t>Internal Validation</a:t>
            </a:r>
          </a:p>
          <a:p>
            <a:pPr lvl="1"/>
            <a:r>
              <a:rPr lang="en-US" dirty="0"/>
              <a:t>Split-sample</a:t>
            </a:r>
          </a:p>
          <a:p>
            <a:pPr lvl="2"/>
            <a:r>
              <a:rPr lang="en-US" dirty="0"/>
              <a:t>Training set (n=208)</a:t>
            </a:r>
          </a:p>
          <a:p>
            <a:pPr lvl="2"/>
            <a:r>
              <a:rPr lang="en-US" dirty="0"/>
              <a:t>Test set (n=114)</a:t>
            </a:r>
          </a:p>
          <a:p>
            <a:pPr lvl="2"/>
            <a:r>
              <a:rPr lang="en-US" dirty="0"/>
              <a:t>0.57 probability threshold</a:t>
            </a:r>
          </a:p>
          <a:p>
            <a:pPr lvl="2"/>
            <a:r>
              <a:rPr lang="en-US" dirty="0"/>
              <a:t>Error = 30%</a:t>
            </a:r>
          </a:p>
          <a:p>
            <a:r>
              <a:rPr lang="en-US" dirty="0"/>
              <a:t>External Validation</a:t>
            </a:r>
          </a:p>
          <a:p>
            <a:pPr lvl="1"/>
            <a:r>
              <a:rPr lang="en-US" dirty="0"/>
              <a:t>Independent plot data (n=24)</a:t>
            </a:r>
          </a:p>
          <a:p>
            <a:pPr lvl="2"/>
            <a:r>
              <a:rPr lang="en-US" dirty="0"/>
              <a:t>88.1% accuracy</a:t>
            </a:r>
          </a:p>
        </p:txBody>
      </p:sp>
      <p:sp>
        <p:nvSpPr>
          <p:cNvPr id="5" name="TextBox 4"/>
          <p:cNvSpPr txBox="1"/>
          <p:nvPr/>
        </p:nvSpPr>
        <p:spPr>
          <a:xfrm>
            <a:off x="6762964" y="6457890"/>
            <a:ext cx="2381036" cy="400110"/>
          </a:xfrm>
          <a:prstGeom prst="rect">
            <a:avLst/>
          </a:prstGeom>
          <a:noFill/>
        </p:spPr>
        <p:txBody>
          <a:bodyPr wrap="none" rtlCol="0">
            <a:spAutoFit/>
          </a:bodyPr>
          <a:lstStyle/>
          <a:p>
            <a:pPr marL="0" lvl="1" algn="r"/>
            <a:r>
              <a:rPr lang="en-US" sz="2000" dirty="0" err="1">
                <a:solidFill>
                  <a:schemeClr val="accent5"/>
                </a:solidFill>
                <a:effectLst>
                  <a:outerShdw blurRad="38100" dist="38100" dir="2700000" algn="tl">
                    <a:srgbClr val="000000">
                      <a:alpha val="43137"/>
                    </a:srgbClr>
                  </a:outerShdw>
                </a:effectLst>
              </a:rPr>
              <a:t>Nauman</a:t>
            </a:r>
            <a:r>
              <a:rPr lang="en-US" sz="2000" dirty="0">
                <a:solidFill>
                  <a:schemeClr val="accent5"/>
                </a:solidFill>
                <a:effectLst>
                  <a:outerShdw blurRad="38100" dist="38100" dir="2700000" algn="tl">
                    <a:srgbClr val="000000">
                      <a:alpha val="43137"/>
                    </a:srgbClr>
                  </a:outerShdw>
                </a:effectLst>
              </a:rPr>
              <a:t> et al. (2015)</a:t>
            </a:r>
          </a:p>
        </p:txBody>
      </p:sp>
    </p:spTree>
    <p:extLst>
      <p:ext uri="{BB962C8B-B14F-4D97-AF65-F5344CB8AC3E}">
        <p14:creationId xmlns:p14="http://schemas.microsoft.com/office/powerpoint/2010/main" val="39028166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Validation</a:t>
            </a:r>
          </a:p>
        </p:txBody>
      </p:sp>
      <p:sp>
        <p:nvSpPr>
          <p:cNvPr id="3" name="Content Placeholder 2"/>
          <p:cNvSpPr>
            <a:spLocks noGrp="1"/>
          </p:cNvSpPr>
          <p:nvPr>
            <p:ph idx="1"/>
          </p:nvPr>
        </p:nvSpPr>
        <p:spPr/>
        <p:txBody>
          <a:bodyPr/>
          <a:lstStyle/>
          <a:p>
            <a:r>
              <a:rPr lang="en-US" dirty="0"/>
              <a:t>Confusion matrix</a:t>
            </a:r>
          </a:p>
        </p:txBody>
      </p:sp>
      <p:graphicFrame>
        <p:nvGraphicFramePr>
          <p:cNvPr id="4" name="Table 3"/>
          <p:cNvGraphicFramePr>
            <a:graphicFrameLocks noGrp="1"/>
          </p:cNvGraphicFramePr>
          <p:nvPr>
            <p:extLst>
              <p:ext uri="{D42A27DB-BD31-4B8C-83A1-F6EECF244321}">
                <p14:modId xmlns:p14="http://schemas.microsoft.com/office/powerpoint/2010/main" val="785731117"/>
              </p:ext>
            </p:extLst>
          </p:nvPr>
        </p:nvGraphicFramePr>
        <p:xfrm>
          <a:off x="1104900" y="2209800"/>
          <a:ext cx="6934200" cy="3733800"/>
        </p:xfrm>
        <a:graphic>
          <a:graphicData uri="http://schemas.openxmlformats.org/drawingml/2006/table">
            <a:tbl>
              <a:tblPr/>
              <a:tblGrid>
                <a:gridCol w="1313690">
                  <a:extLst>
                    <a:ext uri="{9D8B030D-6E8A-4147-A177-3AD203B41FA5}">
                      <a16:colId xmlns:a16="http://schemas.microsoft.com/office/drawing/2014/main" val="20000"/>
                    </a:ext>
                  </a:extLst>
                </a:gridCol>
                <a:gridCol w="1321156">
                  <a:extLst>
                    <a:ext uri="{9D8B030D-6E8A-4147-A177-3AD203B41FA5}">
                      <a16:colId xmlns:a16="http://schemas.microsoft.com/office/drawing/2014/main" val="20001"/>
                    </a:ext>
                  </a:extLst>
                </a:gridCol>
                <a:gridCol w="1433118">
                  <a:extLst>
                    <a:ext uri="{9D8B030D-6E8A-4147-A177-3AD203B41FA5}">
                      <a16:colId xmlns:a16="http://schemas.microsoft.com/office/drawing/2014/main" val="20002"/>
                    </a:ext>
                  </a:extLst>
                </a:gridCol>
                <a:gridCol w="1433118">
                  <a:extLst>
                    <a:ext uri="{9D8B030D-6E8A-4147-A177-3AD203B41FA5}">
                      <a16:colId xmlns:a16="http://schemas.microsoft.com/office/drawing/2014/main" val="20003"/>
                    </a:ext>
                  </a:extLst>
                </a:gridCol>
                <a:gridCol w="1433118">
                  <a:extLst>
                    <a:ext uri="{9D8B030D-6E8A-4147-A177-3AD203B41FA5}">
                      <a16:colId xmlns:a16="http://schemas.microsoft.com/office/drawing/2014/main" val="20004"/>
                    </a:ext>
                  </a:extLst>
                </a:gridCol>
              </a:tblGrid>
              <a:tr h="746760">
                <a:tc gridSpan="2">
                  <a:txBody>
                    <a:bodyPr/>
                    <a:lstStyle/>
                    <a:p>
                      <a:pPr algn="ctr" rtl="0" fontAlgn="b"/>
                      <a:r>
                        <a:rPr lang="en-US" sz="2800" b="0" i="1" u="none" strike="noStrike" dirty="0">
                          <a:solidFill>
                            <a:srgbClr val="FFC000"/>
                          </a:solidFill>
                          <a:effectLst/>
                          <a:latin typeface="Calibri"/>
                        </a:rPr>
                        <a:t>0.57 threshold</a:t>
                      </a:r>
                    </a:p>
                  </a:txBody>
                  <a:tcPr marL="9525" marR="9525" marT="9525"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a:noFill/>
                    </a:lnB>
                    <a:noFill/>
                  </a:tcPr>
                </a:tc>
                <a:tc hMerge="1">
                  <a:txBody>
                    <a:bodyPr/>
                    <a:lstStyle/>
                    <a:p>
                      <a:endParaRPr lang="en-US"/>
                    </a:p>
                  </a:txBody>
                  <a:tcPr/>
                </a:tc>
                <a:tc gridSpan="2">
                  <a:txBody>
                    <a:bodyPr/>
                    <a:lstStyle/>
                    <a:p>
                      <a:pPr algn="ctr" rtl="0" fontAlgn="b"/>
                      <a:r>
                        <a:rPr lang="en-US" sz="2800" b="0" i="0" u="none" strike="noStrike" dirty="0">
                          <a:solidFill>
                            <a:schemeClr val="tx1"/>
                          </a:solidFill>
                          <a:effectLst/>
                          <a:latin typeface="Calibri"/>
                        </a:rPr>
                        <a:t>observed</a:t>
                      </a:r>
                    </a:p>
                  </a:txBody>
                  <a:tcPr marL="9525" marR="9525" marT="9525" marB="0" anchor="ctr">
                    <a:lnL>
                      <a:noFill/>
                    </a:lnL>
                    <a:lnR>
                      <a:noFill/>
                    </a:lnR>
                    <a:lnT w="12700" cap="flat" cmpd="sng" algn="ctr">
                      <a:noFill/>
                      <a:prstDash val="solid"/>
                      <a:round/>
                      <a:headEnd type="none" w="med" len="med"/>
                      <a:tailEnd type="none" w="med" len="med"/>
                    </a:lnT>
                    <a:lnB>
                      <a:noFill/>
                    </a:lnB>
                    <a:noFill/>
                  </a:tcPr>
                </a:tc>
                <a:tc hMerge="1">
                  <a:txBody>
                    <a:bodyPr/>
                    <a:lstStyle/>
                    <a:p>
                      <a:endParaRPr lang="en-US"/>
                    </a:p>
                  </a:txBody>
                  <a:tcPr/>
                </a:tc>
                <a:tc>
                  <a:txBody>
                    <a:bodyPr/>
                    <a:lstStyle/>
                    <a:p>
                      <a:pPr algn="ctr" fontAlgn="b"/>
                      <a:r>
                        <a:rPr lang="en-US" sz="2800" b="0" i="0" u="none" strike="noStrike" dirty="0">
                          <a:solidFill>
                            <a:schemeClr val="tx1"/>
                          </a:solidFill>
                          <a:effectLst/>
                          <a:latin typeface="Calibri"/>
                        </a:rPr>
                        <a:t> </a:t>
                      </a:r>
                    </a:p>
                  </a:txBody>
                  <a:tcPr marL="9525" marR="9525" marT="9525" marB="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a:noFill/>
                    </a:lnB>
                    <a:noFill/>
                  </a:tcPr>
                </a:tc>
                <a:extLst>
                  <a:ext uri="{0D108BD9-81ED-4DB2-BD59-A6C34878D82A}">
                    <a16:rowId xmlns:a16="http://schemas.microsoft.com/office/drawing/2014/main" val="10000"/>
                  </a:ext>
                </a:extLst>
              </a:tr>
              <a:tr h="746760">
                <a:tc>
                  <a:txBody>
                    <a:bodyPr/>
                    <a:lstStyle/>
                    <a:p>
                      <a:pPr algn="ctr" rtl="0" fontAlgn="b"/>
                      <a:r>
                        <a:rPr lang="en-US" sz="2800" b="0" i="0" u="none" strike="noStrike" dirty="0">
                          <a:solidFill>
                            <a:schemeClr val="tx1"/>
                          </a:solidFill>
                          <a:effectLst/>
                          <a:latin typeface="Calibri"/>
                        </a:rPr>
                        <a:t> </a:t>
                      </a:r>
                    </a:p>
                  </a:txBody>
                  <a:tcPr marL="9525" marR="9525" marT="9525" marB="0" anchor="ctr">
                    <a:lnL w="12700" cap="flat" cmpd="sng" algn="ctr">
                      <a:noFill/>
                      <a:prstDash val="solid"/>
                      <a:round/>
                      <a:headEnd type="none" w="med" len="med"/>
                      <a:tailEnd type="none" w="med" len="med"/>
                    </a:lnL>
                    <a:lnR>
                      <a:noFill/>
                    </a:lnR>
                    <a:lnT>
                      <a:noFill/>
                    </a:lnT>
                    <a:lnB>
                      <a:noFill/>
                    </a:lnB>
                    <a:noFill/>
                  </a:tcPr>
                </a:tc>
                <a:tc>
                  <a:txBody>
                    <a:bodyPr/>
                    <a:lstStyle/>
                    <a:p>
                      <a:pPr algn="ctr" rtl="0" fontAlgn="b"/>
                      <a:r>
                        <a:rPr lang="en-US" sz="2800" b="0" i="0" u="none" strike="noStrike" dirty="0">
                          <a:solidFill>
                            <a:schemeClr val="tx1"/>
                          </a:solidFill>
                          <a:effectLst/>
                          <a:latin typeface="Calibri"/>
                        </a:rPr>
                        <a:t> </a:t>
                      </a:r>
                    </a:p>
                  </a:txBody>
                  <a:tcPr marL="9525" marR="9525" marT="9525" marB="0" anchor="ctr">
                    <a:lnL>
                      <a:noFill/>
                    </a:lnL>
                    <a:lnR>
                      <a:noFill/>
                    </a:lnR>
                    <a:lnT>
                      <a:noFill/>
                    </a:lnT>
                    <a:lnB>
                      <a:noFill/>
                    </a:lnB>
                    <a:noFill/>
                  </a:tcPr>
                </a:tc>
                <a:tc>
                  <a:txBody>
                    <a:bodyPr/>
                    <a:lstStyle/>
                    <a:p>
                      <a:pPr algn="ctr" rtl="0" fontAlgn="b"/>
                      <a:r>
                        <a:rPr lang="en-US" sz="2800" b="0" i="0" u="none" strike="noStrike" dirty="0">
                          <a:solidFill>
                            <a:schemeClr val="tx1"/>
                          </a:solidFill>
                          <a:effectLst/>
                          <a:latin typeface="Calibri"/>
                        </a:rPr>
                        <a:t>no </a:t>
                      </a:r>
                      <a:r>
                        <a:rPr lang="en-US" sz="2800" b="0" i="0" u="none" strike="noStrike" dirty="0" err="1">
                          <a:solidFill>
                            <a:schemeClr val="tx1"/>
                          </a:solidFill>
                          <a:effectLst/>
                          <a:latin typeface="Calibri"/>
                        </a:rPr>
                        <a:t>spod</a:t>
                      </a:r>
                      <a:endParaRPr lang="en-US" sz="2800" b="0" i="0" u="none" strike="noStrike" dirty="0">
                        <a:solidFill>
                          <a:schemeClr val="tx1"/>
                        </a:solidFill>
                        <a:effectLst/>
                        <a:latin typeface="Calibri"/>
                      </a:endParaRPr>
                    </a:p>
                  </a:txBody>
                  <a:tcPr marL="9525" marR="9525" marT="9525" marB="0" anchor="ctr">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err="1">
                          <a:solidFill>
                            <a:schemeClr val="tx1"/>
                          </a:solidFill>
                          <a:effectLst/>
                          <a:latin typeface="Calibri"/>
                        </a:rPr>
                        <a:t>spod</a:t>
                      </a:r>
                      <a:endParaRPr lang="en-US" sz="2800" b="0" i="0" u="none" strike="noStrike" dirty="0">
                        <a:solidFill>
                          <a:schemeClr val="tx1"/>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 </a:t>
                      </a:r>
                    </a:p>
                  </a:txBody>
                  <a:tcPr marL="9525" marR="9525" marT="9525" marB="0" anchor="ctr">
                    <a:lnL>
                      <a:noFill/>
                    </a:lnL>
                    <a:lnR w="12700" cap="flat" cmpd="sng" algn="ctr">
                      <a:noFill/>
                      <a:prstDash val="solid"/>
                      <a:round/>
                      <a:headEnd type="none" w="med" len="med"/>
                      <a:tailEnd type="none" w="med" len="med"/>
                    </a:lnR>
                    <a:lnT>
                      <a:noFill/>
                    </a:lnT>
                    <a:lnB>
                      <a:noFill/>
                    </a:lnB>
                    <a:noFill/>
                  </a:tcPr>
                </a:tc>
                <a:extLst>
                  <a:ext uri="{0D108BD9-81ED-4DB2-BD59-A6C34878D82A}">
                    <a16:rowId xmlns:a16="http://schemas.microsoft.com/office/drawing/2014/main" val="10001"/>
                  </a:ext>
                </a:extLst>
              </a:tr>
              <a:tr h="746760">
                <a:tc rowSpan="2">
                  <a:txBody>
                    <a:bodyPr/>
                    <a:lstStyle/>
                    <a:p>
                      <a:pPr algn="ctr" rtl="0" fontAlgn="ctr"/>
                      <a:r>
                        <a:rPr lang="en-US" sz="2800" b="0" i="0" u="none" strike="noStrike" dirty="0">
                          <a:solidFill>
                            <a:schemeClr val="tx1"/>
                          </a:solidFill>
                          <a:effectLst/>
                          <a:latin typeface="Calibri"/>
                        </a:rPr>
                        <a:t>predicted</a:t>
                      </a:r>
                    </a:p>
                  </a:txBody>
                  <a:tcPr marL="9525" marR="9525" marT="9525" marB="0" vert="vert270" anchor="ctr">
                    <a:lnL w="12700" cap="flat" cmpd="sng" algn="ctr">
                      <a:noFill/>
                      <a:prstDash val="solid"/>
                      <a:round/>
                      <a:headEnd type="none" w="med" len="med"/>
                      <a:tailEnd type="none" w="med" len="med"/>
                    </a:lnL>
                    <a:lnR>
                      <a:noFill/>
                    </a:lnR>
                    <a:lnT>
                      <a:noFill/>
                    </a:lnT>
                    <a:lnB>
                      <a:noFill/>
                    </a:lnB>
                    <a:noFill/>
                  </a:tcPr>
                </a:tc>
                <a:tc>
                  <a:txBody>
                    <a:bodyPr/>
                    <a:lstStyle/>
                    <a:p>
                      <a:pPr algn="ctr" rtl="0" fontAlgn="b"/>
                      <a:r>
                        <a:rPr lang="en-US" sz="2800" b="0" i="0" u="none" strike="noStrike" dirty="0">
                          <a:solidFill>
                            <a:schemeClr val="tx1"/>
                          </a:solidFill>
                          <a:effectLst/>
                          <a:latin typeface="Calibri"/>
                        </a:rPr>
                        <a:t>no </a:t>
                      </a:r>
                      <a:r>
                        <a:rPr lang="en-US" sz="2800" b="0" i="0" u="none" strike="noStrike" dirty="0" err="1">
                          <a:solidFill>
                            <a:schemeClr val="tx1"/>
                          </a:solidFill>
                          <a:effectLst/>
                          <a:latin typeface="Calibri"/>
                        </a:rPr>
                        <a:t>spod</a:t>
                      </a:r>
                      <a:endParaRPr lang="en-US" sz="2800" b="0" i="0" u="none" strike="noStrike" dirty="0">
                        <a:solidFill>
                          <a:schemeClr val="tx1"/>
                        </a:solidFill>
                        <a:effectLst/>
                        <a:latin typeface="Calibri"/>
                      </a:endParaRPr>
                    </a:p>
                  </a:txBody>
                  <a:tcPr marL="9525" marR="9525" marT="9525" marB="0" anchor="ctr">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19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22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46.3%</a:t>
                      </a:r>
                    </a:p>
                  </a:txBody>
                  <a:tcPr marL="9525" marR="9525" marT="9525"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r h="746760">
                <a:tc vMerge="1">
                  <a:txBody>
                    <a:bodyPr/>
                    <a:lstStyle/>
                    <a:p>
                      <a:endParaRPr lang="en-US"/>
                    </a:p>
                  </a:txBody>
                  <a:tcPr/>
                </a:tc>
                <a:tc>
                  <a:txBody>
                    <a:bodyPr/>
                    <a:lstStyle/>
                    <a:p>
                      <a:pPr algn="ctr" rtl="0" fontAlgn="ctr"/>
                      <a:r>
                        <a:rPr lang="en-US" sz="2800" b="0" i="0" u="none" strike="noStrike" dirty="0" err="1">
                          <a:solidFill>
                            <a:schemeClr val="tx1"/>
                          </a:solidFill>
                          <a:effectLst/>
                          <a:latin typeface="Calibri"/>
                        </a:rPr>
                        <a:t>spod</a:t>
                      </a:r>
                      <a:endParaRPr lang="en-US" sz="2800" b="0" i="0" u="none" strike="noStrike" dirty="0">
                        <a:solidFill>
                          <a:schemeClr val="tx1"/>
                        </a:solidFill>
                        <a:effectLst/>
                        <a:latin typeface="Calibri"/>
                      </a:endParaRPr>
                    </a:p>
                  </a:txBody>
                  <a:tcPr marL="9525" marR="9525" marT="9525" marB="0"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noFill/>
                  </a:tcPr>
                </a:tc>
                <a:tc>
                  <a:txBody>
                    <a:bodyPr/>
                    <a:lstStyle/>
                    <a:p>
                      <a:pPr algn="ctr" fontAlgn="b"/>
                      <a:r>
                        <a:rPr lang="en-US" sz="2800" b="0" i="0" u="none" strike="noStrike" dirty="0">
                          <a:solidFill>
                            <a:schemeClr val="tx1"/>
                          </a:solidFill>
                          <a:effectLst/>
                          <a:latin typeface="Calibri"/>
                        </a:rPr>
                        <a:t>12</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61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83.6%</a:t>
                      </a:r>
                    </a:p>
                  </a:txBody>
                  <a:tcPr marL="9525" marR="9525" marT="9525"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0003"/>
                  </a:ext>
                </a:extLst>
              </a:tr>
              <a:tr h="746760">
                <a:tc>
                  <a:txBody>
                    <a:bodyPr/>
                    <a:lstStyle/>
                    <a:p>
                      <a:pPr algn="ctr" rtl="0" fontAlgn="ctr"/>
                      <a:r>
                        <a:rPr lang="en-US" sz="2800" b="0" i="0" u="none" strike="noStrike" dirty="0">
                          <a:solidFill>
                            <a:schemeClr val="tx1"/>
                          </a:solidFill>
                          <a:effectLst/>
                          <a:latin typeface="Calibri"/>
                        </a:rPr>
                        <a:t> </a:t>
                      </a:r>
                    </a:p>
                  </a:txBody>
                  <a:tcPr marL="9525" marR="9525" marT="9525" marB="0" anchor="ctr">
                    <a:lnL w="12700" cap="flat" cmpd="sng" algn="ctr">
                      <a:noFill/>
                      <a:prstDash val="solid"/>
                      <a:round/>
                      <a:headEnd type="none" w="med" len="med"/>
                      <a:tailEnd type="none" w="med" len="med"/>
                    </a:lnL>
                    <a:lnR>
                      <a:noFill/>
                    </a:lnR>
                    <a:lnT>
                      <a:noFill/>
                    </a:lnT>
                    <a:lnB w="12700" cap="flat" cmpd="sng" algn="ctr">
                      <a:noFill/>
                      <a:prstDash val="solid"/>
                      <a:round/>
                      <a:headEnd type="none" w="med" len="med"/>
                      <a:tailEnd type="none" w="med" len="med"/>
                    </a:lnB>
                    <a:noFill/>
                  </a:tcPr>
                </a:tc>
                <a:tc>
                  <a:txBody>
                    <a:bodyPr/>
                    <a:lstStyle/>
                    <a:p>
                      <a:pPr algn="ctr" rtl="0" fontAlgn="ctr"/>
                      <a:r>
                        <a:rPr lang="en-US" sz="2800" b="0" i="0" u="none" strike="noStrike" dirty="0">
                          <a:solidFill>
                            <a:schemeClr val="tx1"/>
                          </a:solidFill>
                          <a:effectLst/>
                          <a:latin typeface="Calibri"/>
                        </a:rPr>
                        <a:t> </a:t>
                      </a:r>
                    </a:p>
                  </a:txBody>
                  <a:tcPr marL="9525" marR="9525" marT="9525" marB="0" anchor="ctr">
                    <a:lnL>
                      <a:noFill/>
                    </a:lnL>
                    <a:lnR>
                      <a:noFill/>
                    </a:lnR>
                    <a:lnT>
                      <a:noFill/>
                    </a:lnT>
                    <a:lnB w="12700" cap="flat" cmpd="sng" algn="ctr">
                      <a:no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61.3%</a:t>
                      </a:r>
                    </a:p>
                  </a:txBody>
                  <a:tcPr marL="9525" marR="9525" marT="9525" marB="0"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73.5%</a:t>
                      </a:r>
                    </a:p>
                  </a:txBody>
                  <a:tcPr marL="9525" marR="9525" marT="9525"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 </a:t>
                      </a:r>
                      <a:r>
                        <a:rPr lang="en-US" sz="2800" b="0" i="1" u="none" strike="noStrike" dirty="0">
                          <a:solidFill>
                            <a:srgbClr val="FFC000"/>
                          </a:solidFill>
                          <a:effectLst/>
                          <a:latin typeface="Calibri"/>
                        </a:rPr>
                        <a:t>70.2%</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0004"/>
                  </a:ext>
                </a:extLst>
              </a:tr>
            </a:tbl>
          </a:graphicData>
        </a:graphic>
      </p:graphicFrame>
      <p:cxnSp>
        <p:nvCxnSpPr>
          <p:cNvPr id="6" name="Straight Arrow Connector 5"/>
          <p:cNvCxnSpPr/>
          <p:nvPr/>
        </p:nvCxnSpPr>
        <p:spPr>
          <a:xfrm>
            <a:off x="7315200" y="2057400"/>
            <a:ext cx="0" cy="1752600"/>
          </a:xfrm>
          <a:prstGeom prst="straightConnector1">
            <a:avLst/>
          </a:prstGeom>
          <a:ln w="31750">
            <a:solidFill>
              <a:srgbClr val="FF0000"/>
            </a:solidFill>
            <a:tailEnd type="arrow"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1447800" y="5562600"/>
            <a:ext cx="2286000" cy="0"/>
          </a:xfrm>
          <a:prstGeom prst="straightConnector1">
            <a:avLst/>
          </a:prstGeom>
          <a:ln w="31750">
            <a:solidFill>
              <a:srgbClr val="FF0000"/>
            </a:solidFill>
            <a:tailEnd type="arrow" w="lg" len="lg"/>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6781802" y="1411069"/>
            <a:ext cx="1035604" cy="646331"/>
          </a:xfrm>
          <a:prstGeom prst="rect">
            <a:avLst/>
          </a:prstGeom>
          <a:noFill/>
        </p:spPr>
        <p:txBody>
          <a:bodyPr wrap="none" rtlCol="0">
            <a:spAutoFit/>
          </a:bodyPr>
          <a:lstStyle/>
          <a:p>
            <a:pPr algn="ctr"/>
            <a:r>
              <a:rPr lang="en-US" b="1" dirty="0">
                <a:solidFill>
                  <a:srgbClr val="FF0000"/>
                </a:solidFill>
              </a:rPr>
              <a:t>User’s</a:t>
            </a:r>
          </a:p>
          <a:p>
            <a:pPr algn="ctr"/>
            <a:r>
              <a:rPr lang="en-US" b="1" dirty="0">
                <a:solidFill>
                  <a:srgbClr val="FF0000"/>
                </a:solidFill>
              </a:rPr>
              <a:t>Accuracy</a:t>
            </a:r>
          </a:p>
        </p:txBody>
      </p:sp>
      <p:sp>
        <p:nvSpPr>
          <p:cNvPr id="11" name="TextBox 10"/>
          <p:cNvSpPr txBox="1"/>
          <p:nvPr/>
        </p:nvSpPr>
        <p:spPr>
          <a:xfrm>
            <a:off x="376570" y="5239434"/>
            <a:ext cx="1196866" cy="646331"/>
          </a:xfrm>
          <a:prstGeom prst="rect">
            <a:avLst/>
          </a:prstGeom>
          <a:noFill/>
        </p:spPr>
        <p:txBody>
          <a:bodyPr wrap="none" rtlCol="0">
            <a:spAutoFit/>
          </a:bodyPr>
          <a:lstStyle/>
          <a:p>
            <a:pPr algn="ctr"/>
            <a:r>
              <a:rPr lang="en-US" b="1" dirty="0">
                <a:solidFill>
                  <a:srgbClr val="FF0000"/>
                </a:solidFill>
              </a:rPr>
              <a:t>Producer’s</a:t>
            </a:r>
          </a:p>
          <a:p>
            <a:pPr algn="ctr"/>
            <a:r>
              <a:rPr lang="en-US" b="1" dirty="0">
                <a:solidFill>
                  <a:srgbClr val="FF0000"/>
                </a:solidFill>
              </a:rPr>
              <a:t>Accuracy</a:t>
            </a:r>
          </a:p>
        </p:txBody>
      </p:sp>
      <p:sp>
        <p:nvSpPr>
          <p:cNvPr id="12" name="TextBox 11"/>
          <p:cNvSpPr txBox="1"/>
          <p:nvPr/>
        </p:nvSpPr>
        <p:spPr>
          <a:xfrm>
            <a:off x="7727396" y="5638800"/>
            <a:ext cx="1035604" cy="646331"/>
          </a:xfrm>
          <a:prstGeom prst="rect">
            <a:avLst/>
          </a:prstGeom>
          <a:noFill/>
        </p:spPr>
        <p:txBody>
          <a:bodyPr wrap="none" rtlCol="0">
            <a:spAutoFit/>
          </a:bodyPr>
          <a:lstStyle/>
          <a:p>
            <a:pPr algn="ctr"/>
            <a:r>
              <a:rPr lang="en-US" b="1" dirty="0">
                <a:solidFill>
                  <a:srgbClr val="FF0000"/>
                </a:solidFill>
              </a:rPr>
              <a:t>Overall</a:t>
            </a:r>
          </a:p>
          <a:p>
            <a:pPr algn="ctr"/>
            <a:r>
              <a:rPr lang="en-US" b="1" dirty="0">
                <a:solidFill>
                  <a:srgbClr val="FF0000"/>
                </a:solidFill>
              </a:rPr>
              <a:t>Accuracy</a:t>
            </a:r>
          </a:p>
        </p:txBody>
      </p:sp>
      <p:sp>
        <p:nvSpPr>
          <p:cNvPr id="13" name="TextBox 12"/>
          <p:cNvSpPr txBox="1"/>
          <p:nvPr/>
        </p:nvSpPr>
        <p:spPr>
          <a:xfrm>
            <a:off x="6762964" y="6457890"/>
            <a:ext cx="2381036" cy="400110"/>
          </a:xfrm>
          <a:prstGeom prst="rect">
            <a:avLst/>
          </a:prstGeom>
          <a:noFill/>
        </p:spPr>
        <p:txBody>
          <a:bodyPr wrap="none" rtlCol="0">
            <a:spAutoFit/>
          </a:bodyPr>
          <a:lstStyle/>
          <a:p>
            <a:pPr marL="0" lvl="1" algn="r"/>
            <a:r>
              <a:rPr lang="en-US" sz="2000" dirty="0" err="1">
                <a:solidFill>
                  <a:schemeClr val="accent5"/>
                </a:solidFill>
                <a:effectLst>
                  <a:outerShdw blurRad="38100" dist="38100" dir="2700000" algn="tl">
                    <a:srgbClr val="000000">
                      <a:alpha val="43137"/>
                    </a:srgbClr>
                  </a:outerShdw>
                </a:effectLst>
              </a:rPr>
              <a:t>Nauman</a:t>
            </a:r>
            <a:r>
              <a:rPr lang="en-US" sz="2000" dirty="0">
                <a:solidFill>
                  <a:schemeClr val="accent5"/>
                </a:solidFill>
                <a:effectLst>
                  <a:outerShdw blurRad="38100" dist="38100" dir="2700000" algn="tl">
                    <a:srgbClr val="000000">
                      <a:alpha val="43137"/>
                    </a:srgbClr>
                  </a:outerShdw>
                </a:effectLst>
              </a:rPr>
              <a:t> et al. (2014)</a:t>
            </a:r>
          </a:p>
        </p:txBody>
      </p:sp>
    </p:spTree>
    <p:extLst>
      <p:ext uri="{BB962C8B-B14F-4D97-AF65-F5344CB8AC3E}">
        <p14:creationId xmlns:p14="http://schemas.microsoft.com/office/powerpoint/2010/main" val="26513374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From Nauman et al., 2015</a:t>
            </a:r>
          </a:p>
        </p:txBody>
      </p:sp>
      <p:sp>
        <p:nvSpPr>
          <p:cNvPr id="3" name="Content Placeholder 2"/>
          <p:cNvSpPr>
            <a:spLocks noGrp="1"/>
          </p:cNvSpPr>
          <p:nvPr>
            <p:ph idx="1"/>
          </p:nvPr>
        </p:nvSpPr>
        <p:spPr/>
        <p:txBody>
          <a:bodyPr>
            <a:normAutofit lnSpcReduction="10000"/>
          </a:bodyPr>
          <a:lstStyle/>
          <a:p>
            <a:r>
              <a:rPr lang="en-US" dirty="0"/>
              <a:t>“The validation results using withheld data indicated a maximum classification agreement at a 0.57 probability threshold to separate </a:t>
            </a:r>
            <a:r>
              <a:rPr lang="en-US" dirty="0" err="1"/>
              <a:t>spodic</a:t>
            </a:r>
            <a:r>
              <a:rPr lang="en-US" dirty="0"/>
              <a:t> from non-</a:t>
            </a:r>
            <a:r>
              <a:rPr lang="en-US" dirty="0" err="1"/>
              <a:t>spodic</a:t>
            </a:r>
            <a:r>
              <a:rPr lang="en-US" dirty="0"/>
              <a:t> predictions and indicated that predictions of </a:t>
            </a:r>
            <a:r>
              <a:rPr lang="en-US" dirty="0" err="1"/>
              <a:t>spodic</a:t>
            </a:r>
            <a:r>
              <a:rPr lang="en-US" dirty="0"/>
              <a:t> sites were more reliable than those of non-</a:t>
            </a:r>
            <a:r>
              <a:rPr lang="en-US" dirty="0" err="1"/>
              <a:t>spodic</a:t>
            </a:r>
            <a:r>
              <a:rPr lang="en-US" dirty="0"/>
              <a:t> sites (</a:t>
            </a:r>
            <a:r>
              <a:rPr lang="en-US" dirty="0">
                <a:hlinkClick r:id="rId2"/>
              </a:rPr>
              <a:t>Table 3</a:t>
            </a:r>
            <a:r>
              <a:rPr lang="en-US" dirty="0"/>
              <a:t>). “</a:t>
            </a:r>
          </a:p>
          <a:p>
            <a:endParaRPr lang="en-US" dirty="0"/>
          </a:p>
          <a:p>
            <a:r>
              <a:rPr lang="en-US" dirty="0"/>
              <a:t>What kind of validation is this?</a:t>
            </a:r>
          </a:p>
          <a:p>
            <a:pPr lvl="1"/>
            <a:r>
              <a:rPr lang="en-US" dirty="0"/>
              <a:t>Discuss the appropriateness of the </a:t>
            </a:r>
            <a:r>
              <a:rPr lang="en-US"/>
              <a:t>metric described.</a:t>
            </a:r>
            <a:endParaRPr lang="en-US" dirty="0"/>
          </a:p>
          <a:p>
            <a:endParaRPr lang="en-US" dirty="0"/>
          </a:p>
        </p:txBody>
      </p:sp>
    </p:spTree>
    <p:extLst>
      <p:ext uri="{BB962C8B-B14F-4D97-AF65-F5344CB8AC3E}">
        <p14:creationId xmlns:p14="http://schemas.microsoft.com/office/powerpoint/2010/main" val="40445965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Common Sources of Error </a:t>
            </a:r>
            <a:endParaRPr lang="en-GB" dirty="0"/>
          </a:p>
        </p:txBody>
      </p:sp>
      <p:sp>
        <p:nvSpPr>
          <p:cNvPr id="3" name="Content Placeholder 2"/>
          <p:cNvSpPr>
            <a:spLocks noGrp="1"/>
          </p:cNvSpPr>
          <p:nvPr>
            <p:ph idx="1"/>
          </p:nvPr>
        </p:nvSpPr>
        <p:spPr/>
        <p:txBody>
          <a:bodyPr>
            <a:normAutofit/>
          </a:bodyPr>
          <a:lstStyle/>
          <a:p>
            <a:r>
              <a:rPr lang="nl-NL" dirty="0"/>
              <a:t>Measurement errors</a:t>
            </a:r>
          </a:p>
          <a:p>
            <a:pPr lvl="1"/>
            <a:r>
              <a:rPr lang="nl-NL" dirty="0"/>
              <a:t>Field</a:t>
            </a:r>
          </a:p>
          <a:p>
            <a:pPr lvl="1"/>
            <a:r>
              <a:rPr lang="nl-NL" dirty="0"/>
              <a:t>Laboratory</a:t>
            </a:r>
          </a:p>
          <a:p>
            <a:r>
              <a:rPr lang="nl-NL" dirty="0"/>
              <a:t>Digitization errors</a:t>
            </a:r>
          </a:p>
          <a:p>
            <a:r>
              <a:rPr lang="nl-NL" dirty="0"/>
              <a:t>Aggregation and Extrapolation errors</a:t>
            </a:r>
          </a:p>
          <a:p>
            <a:pPr lvl="1"/>
            <a:r>
              <a:rPr lang="nl-NL" dirty="0"/>
              <a:t>Classification errors</a:t>
            </a:r>
          </a:p>
          <a:p>
            <a:pPr lvl="1"/>
            <a:r>
              <a:rPr lang="nl-NL" dirty="0"/>
              <a:t>Generalization errors</a:t>
            </a:r>
          </a:p>
          <a:p>
            <a:pPr lvl="1"/>
            <a:r>
              <a:rPr lang="nl-NL" dirty="0"/>
              <a:t>Interpolation errors</a:t>
            </a:r>
          </a:p>
          <a:p>
            <a:r>
              <a:rPr lang="nl-NL" dirty="0"/>
              <a:t>Interpretation errors</a:t>
            </a:r>
          </a:p>
          <a:p>
            <a:endParaRPr lang="nl-NL" dirty="0"/>
          </a:p>
          <a:p>
            <a:endParaRPr lang="en-GB" dirty="0"/>
          </a:p>
        </p:txBody>
      </p:sp>
      <p:sp>
        <p:nvSpPr>
          <p:cNvPr id="4" name="TextBox 3"/>
          <p:cNvSpPr txBox="1"/>
          <p:nvPr/>
        </p:nvSpPr>
        <p:spPr>
          <a:xfrm>
            <a:off x="7190517" y="6457890"/>
            <a:ext cx="1953483" cy="400110"/>
          </a:xfrm>
          <a:prstGeom prst="rect">
            <a:avLst/>
          </a:prstGeom>
          <a:noFill/>
        </p:spPr>
        <p:txBody>
          <a:bodyPr wrap="none" rtlCol="0">
            <a:spAutoFit/>
          </a:bodyPr>
          <a:lstStyle/>
          <a:p>
            <a:pPr marL="0" lvl="1" algn="r"/>
            <a:r>
              <a:rPr lang="en-US" sz="2000" dirty="0" err="1">
                <a:solidFill>
                  <a:schemeClr val="accent5"/>
                </a:solidFill>
                <a:effectLst>
                  <a:outerShdw blurRad="38100" dist="38100" dir="2700000" algn="tl">
                    <a:srgbClr val="000000">
                      <a:alpha val="43137"/>
                    </a:srgbClr>
                  </a:outerShdw>
                </a:effectLst>
              </a:rPr>
              <a:t>Heuvelink</a:t>
            </a:r>
            <a:r>
              <a:rPr lang="en-US" sz="2000" dirty="0">
                <a:solidFill>
                  <a:schemeClr val="accent5"/>
                </a:solidFill>
                <a:effectLst>
                  <a:outerShdw blurRad="38100" dist="38100" dir="2700000" algn="tl">
                    <a:srgbClr val="000000">
                      <a:alpha val="43137"/>
                    </a:srgbClr>
                  </a:outerShdw>
                </a:effectLst>
              </a:rPr>
              <a:t> (2012)</a:t>
            </a:r>
          </a:p>
        </p:txBody>
      </p:sp>
    </p:spTree>
    <p:extLst>
      <p:ext uri="{BB962C8B-B14F-4D97-AF65-F5344CB8AC3E}">
        <p14:creationId xmlns:p14="http://schemas.microsoft.com/office/powerpoint/2010/main" val="312930244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Compare Models</a:t>
            </a:r>
          </a:p>
        </p:txBody>
      </p:sp>
      <p:sp>
        <p:nvSpPr>
          <p:cNvPr id="3" name="Content Placeholder 2"/>
          <p:cNvSpPr>
            <a:spLocks noGrp="1"/>
          </p:cNvSpPr>
          <p:nvPr>
            <p:ph idx="1"/>
          </p:nvPr>
        </p:nvSpPr>
        <p:spPr/>
        <p:txBody>
          <a:bodyPr/>
          <a:lstStyle/>
          <a:p>
            <a:r>
              <a:rPr lang="en-US" dirty="0"/>
              <a:t>Model comparison can be based on apparent, internal or external validation</a:t>
            </a:r>
          </a:p>
          <a:p>
            <a:pPr lvl="1"/>
            <a:r>
              <a:rPr lang="en-US" dirty="0"/>
              <a:t>Depends on the use of the model</a:t>
            </a:r>
          </a:p>
          <a:p>
            <a:r>
              <a:rPr lang="en-US" dirty="0"/>
              <a:t>Error Rates and ANOVA (p tests between models) are two possible ways to compare models</a:t>
            </a:r>
          </a:p>
        </p:txBody>
      </p:sp>
    </p:spTree>
    <p:extLst>
      <p:ext uri="{BB962C8B-B14F-4D97-AF65-F5344CB8AC3E}">
        <p14:creationId xmlns:p14="http://schemas.microsoft.com/office/powerpoint/2010/main" val="95463976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55811792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57250" y="1447800"/>
            <a:ext cx="7429500" cy="4717143"/>
          </a:xfrm>
          <a:prstGeom prst="rect">
            <a:avLst/>
          </a:prstGeom>
        </p:spPr>
      </p:pic>
      <p:sp>
        <p:nvSpPr>
          <p:cNvPr id="4" name="Title 3"/>
          <p:cNvSpPr>
            <a:spLocks noGrp="1"/>
          </p:cNvSpPr>
          <p:nvPr>
            <p:ph type="title"/>
          </p:nvPr>
        </p:nvSpPr>
        <p:spPr/>
        <p:txBody>
          <a:bodyPr/>
          <a:lstStyle/>
          <a:p>
            <a:r>
              <a:rPr lang="en-US" dirty="0"/>
              <a:t>Classic Trade-off</a:t>
            </a:r>
          </a:p>
        </p:txBody>
      </p:sp>
      <p:sp>
        <p:nvSpPr>
          <p:cNvPr id="6" name="TextBox 5"/>
          <p:cNvSpPr txBox="1"/>
          <p:nvPr/>
        </p:nvSpPr>
        <p:spPr>
          <a:xfrm>
            <a:off x="3516198" y="6388784"/>
            <a:ext cx="2111604" cy="369332"/>
          </a:xfrm>
          <a:prstGeom prst="rect">
            <a:avLst/>
          </a:prstGeom>
          <a:noFill/>
        </p:spPr>
        <p:txBody>
          <a:bodyPr wrap="none" rtlCol="0">
            <a:spAutoFit/>
          </a:bodyPr>
          <a:lstStyle/>
          <a:p>
            <a:r>
              <a:rPr lang="en-US" dirty="0" err="1"/>
              <a:t>Fortmann</a:t>
            </a:r>
            <a:r>
              <a:rPr lang="en-US" dirty="0"/>
              <a:t>-Roe, 2012</a:t>
            </a:r>
          </a:p>
        </p:txBody>
      </p:sp>
    </p:spTree>
    <p:extLst>
      <p:ext uri="{BB962C8B-B14F-4D97-AF65-F5344CB8AC3E}">
        <p14:creationId xmlns:p14="http://schemas.microsoft.com/office/powerpoint/2010/main" val="208820700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3"/>
          <a:stretch>
            <a:fillRect/>
          </a:stretch>
        </p:blipFill>
        <p:spPr>
          <a:xfrm>
            <a:off x="1905000" y="212035"/>
            <a:ext cx="5075392" cy="6554010"/>
          </a:xfrm>
          <a:prstGeom prst="rect">
            <a:avLst/>
          </a:prstGeom>
        </p:spPr>
      </p:pic>
      <p:sp>
        <p:nvSpPr>
          <p:cNvPr id="5" name="TextBox 4"/>
          <p:cNvSpPr txBox="1"/>
          <p:nvPr/>
        </p:nvSpPr>
        <p:spPr>
          <a:xfrm>
            <a:off x="6803166" y="6457890"/>
            <a:ext cx="2340834" cy="400110"/>
          </a:xfrm>
          <a:prstGeom prst="rect">
            <a:avLst/>
          </a:prstGeom>
          <a:noFill/>
        </p:spPr>
        <p:txBody>
          <a:bodyPr wrap="none" rtlCol="0">
            <a:spAutoFit/>
          </a:bodyPr>
          <a:lstStyle/>
          <a:p>
            <a:pPr marL="0" lvl="1" algn="r"/>
            <a:r>
              <a:rPr lang="en-US" sz="2000" dirty="0">
                <a:solidFill>
                  <a:schemeClr val="accent5"/>
                </a:solidFill>
                <a:effectLst>
                  <a:outerShdw blurRad="38100" dist="38100" dir="2700000" algn="tl">
                    <a:srgbClr val="000000">
                      <a:alpha val="43137"/>
                    </a:srgbClr>
                  </a:outerShdw>
                </a:effectLst>
              </a:rPr>
              <a:t>Libohova et al., 2017</a:t>
            </a:r>
          </a:p>
        </p:txBody>
      </p:sp>
    </p:spTree>
    <p:extLst>
      <p:ext uri="{BB962C8B-B14F-4D97-AF65-F5344CB8AC3E}">
        <p14:creationId xmlns:p14="http://schemas.microsoft.com/office/powerpoint/2010/main" val="1110712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l="6021" t="6965" r="3559" b="7065"/>
          <a:stretch/>
        </p:blipFill>
        <p:spPr>
          <a:xfrm>
            <a:off x="125832" y="94406"/>
            <a:ext cx="4618973" cy="3393531"/>
          </a:xfrm>
          <a:prstGeom prst="rect">
            <a:avLst/>
          </a:prstGeom>
        </p:spPr>
      </p:pic>
      <p:pic>
        <p:nvPicPr>
          <p:cNvPr id="9" name="Picture 8"/>
          <p:cNvPicPr>
            <a:picLocks noChangeAspect="1"/>
          </p:cNvPicPr>
          <p:nvPr/>
        </p:nvPicPr>
        <p:blipFill>
          <a:blip r:embed="rId4"/>
          <a:stretch>
            <a:fillRect/>
          </a:stretch>
        </p:blipFill>
        <p:spPr>
          <a:xfrm>
            <a:off x="125832" y="3487937"/>
            <a:ext cx="4259744" cy="3257287"/>
          </a:xfrm>
          <a:prstGeom prst="rect">
            <a:avLst/>
          </a:prstGeom>
        </p:spPr>
      </p:pic>
      <p:sp>
        <p:nvSpPr>
          <p:cNvPr id="10" name="TextBox 9"/>
          <p:cNvSpPr txBox="1"/>
          <p:nvPr/>
        </p:nvSpPr>
        <p:spPr>
          <a:xfrm>
            <a:off x="598549" y="4130215"/>
            <a:ext cx="1503206" cy="523220"/>
          </a:xfrm>
          <a:prstGeom prst="rect">
            <a:avLst/>
          </a:prstGeom>
          <a:noFill/>
        </p:spPr>
        <p:txBody>
          <a:bodyPr wrap="square" rtlCol="0">
            <a:spAutoFit/>
          </a:bodyPr>
          <a:lstStyle/>
          <a:p>
            <a:r>
              <a:rPr lang="en-US" sz="1400" b="1" dirty="0"/>
              <a:t>R2 = 0.98</a:t>
            </a:r>
          </a:p>
          <a:p>
            <a:r>
              <a:rPr lang="en-US" sz="1400" b="1" dirty="0"/>
              <a:t>RMSE = 3.30</a:t>
            </a:r>
          </a:p>
        </p:txBody>
      </p:sp>
      <p:sp>
        <p:nvSpPr>
          <p:cNvPr id="11" name="TextBox 10"/>
          <p:cNvSpPr txBox="1"/>
          <p:nvPr/>
        </p:nvSpPr>
        <p:spPr>
          <a:xfrm>
            <a:off x="5071841" y="347048"/>
            <a:ext cx="3964354" cy="1631216"/>
          </a:xfrm>
          <a:prstGeom prst="rect">
            <a:avLst/>
          </a:prstGeom>
          <a:noFill/>
        </p:spPr>
        <p:txBody>
          <a:bodyPr wrap="square" rtlCol="0">
            <a:spAutoFit/>
          </a:bodyPr>
          <a:lstStyle/>
          <a:p>
            <a:r>
              <a:rPr lang="en-US" sz="2000" b="1" dirty="0"/>
              <a:t>Let’s assume that the </a:t>
            </a:r>
            <a:r>
              <a:rPr lang="en-US" sz="2000" b="1" u="sng" dirty="0"/>
              <a:t>elevation</a:t>
            </a:r>
            <a:r>
              <a:rPr lang="en-US" sz="2000" b="1" dirty="0"/>
              <a:t> is accurate and that we only have ONE data source (2005 High resolution aerial Image – Indiana example)</a:t>
            </a:r>
          </a:p>
        </p:txBody>
      </p:sp>
      <p:sp>
        <p:nvSpPr>
          <p:cNvPr id="4" name="Rectangle 3"/>
          <p:cNvSpPr/>
          <p:nvPr/>
        </p:nvSpPr>
        <p:spPr>
          <a:xfrm>
            <a:off x="5666202" y="2153359"/>
            <a:ext cx="2775632" cy="923330"/>
          </a:xfrm>
          <a:prstGeom prst="rect">
            <a:avLst/>
          </a:prstGeom>
        </p:spPr>
        <p:txBody>
          <a:bodyPr wrap="none">
            <a:spAutoFit/>
          </a:bodyPr>
          <a:lstStyle/>
          <a:p>
            <a:r>
              <a:rPr lang="en-US" dirty="0"/>
              <a:t>Dillon_Cr_WSH_ SD_TA.xlsx</a:t>
            </a:r>
          </a:p>
          <a:p>
            <a:r>
              <a:rPr lang="en-US" dirty="0"/>
              <a:t>Dillon_Cr_WSH_ SD_TA.txt</a:t>
            </a:r>
          </a:p>
          <a:p>
            <a:r>
              <a:rPr lang="en-US" dirty="0"/>
              <a:t>Dillon_Cr_WSH_ SD_TA.csv</a:t>
            </a:r>
          </a:p>
        </p:txBody>
      </p:sp>
      <p:pic>
        <p:nvPicPr>
          <p:cNvPr id="8" name="Picture 7"/>
          <p:cNvPicPr>
            <a:picLocks noChangeAspect="1"/>
          </p:cNvPicPr>
          <p:nvPr/>
        </p:nvPicPr>
        <p:blipFill rotWithShape="1">
          <a:blip r:embed="rId5" cstate="print">
            <a:extLst>
              <a:ext uri="{28A0092B-C50C-407E-A947-70E740481C1C}">
                <a14:useLocalDpi xmlns:a14="http://schemas.microsoft.com/office/drawing/2010/main" val="0"/>
              </a:ext>
            </a:extLst>
          </a:blip>
          <a:srcRect l="5868" t="6966" r="3866" b="7261"/>
          <a:stretch/>
        </p:blipFill>
        <p:spPr>
          <a:xfrm>
            <a:off x="4385576" y="3352800"/>
            <a:ext cx="4638813" cy="3392424"/>
          </a:xfrm>
          <a:prstGeom prst="rect">
            <a:avLst/>
          </a:prstGeom>
        </p:spPr>
      </p:pic>
      <p:sp>
        <p:nvSpPr>
          <p:cNvPr id="12" name="TextBox 11"/>
          <p:cNvSpPr txBox="1"/>
          <p:nvPr/>
        </p:nvSpPr>
        <p:spPr>
          <a:xfrm>
            <a:off x="752498" y="3547466"/>
            <a:ext cx="1503206" cy="523220"/>
          </a:xfrm>
          <a:prstGeom prst="rect">
            <a:avLst/>
          </a:prstGeom>
          <a:noFill/>
        </p:spPr>
        <p:txBody>
          <a:bodyPr wrap="square" rtlCol="0">
            <a:spAutoFit/>
          </a:bodyPr>
          <a:lstStyle/>
          <a:p>
            <a:r>
              <a:rPr lang="en-US" sz="1400" b="1" dirty="0">
                <a:solidFill>
                  <a:schemeClr val="bg1"/>
                </a:solidFill>
              </a:rPr>
              <a:t>R2 = 0.98</a:t>
            </a:r>
          </a:p>
          <a:p>
            <a:r>
              <a:rPr lang="en-US" sz="1400" b="1" dirty="0">
                <a:solidFill>
                  <a:schemeClr val="bg1"/>
                </a:solidFill>
              </a:rPr>
              <a:t>RMSE = 3.30</a:t>
            </a:r>
          </a:p>
        </p:txBody>
      </p:sp>
    </p:spTree>
    <p:extLst>
      <p:ext uri="{BB962C8B-B14F-4D97-AF65-F5344CB8AC3E}">
        <p14:creationId xmlns:p14="http://schemas.microsoft.com/office/powerpoint/2010/main" val="116865926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3" cstate="print">
            <a:extLst>
              <a:ext uri="{28A0092B-C50C-407E-A947-70E740481C1C}">
                <a14:useLocalDpi xmlns:a14="http://schemas.microsoft.com/office/drawing/2010/main" val="0"/>
              </a:ext>
            </a:extLst>
          </a:blip>
          <a:srcRect l="6021" t="6766" r="3559" b="7065"/>
          <a:stretch/>
        </p:blipFill>
        <p:spPr>
          <a:xfrm>
            <a:off x="125832" y="94406"/>
            <a:ext cx="4606803" cy="3392424"/>
          </a:xfrm>
          <a:prstGeom prst="rect">
            <a:avLst/>
          </a:prstGeom>
          <a:ln>
            <a:noFill/>
          </a:ln>
        </p:spPr>
      </p:pic>
      <p:pic>
        <p:nvPicPr>
          <p:cNvPr id="13" name="Picture 12"/>
          <p:cNvPicPr>
            <a:picLocks noChangeAspect="1"/>
          </p:cNvPicPr>
          <p:nvPr/>
        </p:nvPicPr>
        <p:blipFill rotWithShape="1">
          <a:blip r:embed="rId4" cstate="print">
            <a:extLst>
              <a:ext uri="{28A0092B-C50C-407E-A947-70E740481C1C}">
                <a14:useLocalDpi xmlns:a14="http://schemas.microsoft.com/office/drawing/2010/main" val="0"/>
              </a:ext>
            </a:extLst>
          </a:blip>
          <a:srcRect l="5868" t="6768" r="3866" b="7062"/>
          <a:stretch/>
        </p:blipFill>
        <p:spPr>
          <a:xfrm>
            <a:off x="4424089" y="3352800"/>
            <a:ext cx="4598966" cy="3392424"/>
          </a:xfrm>
          <a:prstGeom prst="rect">
            <a:avLst/>
          </a:prstGeom>
        </p:spPr>
      </p:pic>
      <p:sp>
        <p:nvSpPr>
          <p:cNvPr id="10" name="TextBox 9"/>
          <p:cNvSpPr txBox="1"/>
          <p:nvPr/>
        </p:nvSpPr>
        <p:spPr>
          <a:xfrm>
            <a:off x="598549" y="4130215"/>
            <a:ext cx="1503206" cy="523220"/>
          </a:xfrm>
          <a:prstGeom prst="rect">
            <a:avLst/>
          </a:prstGeom>
          <a:noFill/>
        </p:spPr>
        <p:txBody>
          <a:bodyPr wrap="square" rtlCol="0">
            <a:spAutoFit/>
          </a:bodyPr>
          <a:lstStyle/>
          <a:p>
            <a:r>
              <a:rPr lang="en-US" sz="1400" b="1" dirty="0"/>
              <a:t>R2 = 0.98</a:t>
            </a:r>
          </a:p>
          <a:p>
            <a:r>
              <a:rPr lang="en-US" sz="1400" b="1" dirty="0"/>
              <a:t>RMSE = 3.30</a:t>
            </a:r>
          </a:p>
        </p:txBody>
      </p:sp>
      <p:sp>
        <p:nvSpPr>
          <p:cNvPr id="15" name="TextBox 14"/>
          <p:cNvSpPr txBox="1"/>
          <p:nvPr/>
        </p:nvSpPr>
        <p:spPr>
          <a:xfrm>
            <a:off x="4876799" y="344274"/>
            <a:ext cx="4194155" cy="707886"/>
          </a:xfrm>
          <a:prstGeom prst="rect">
            <a:avLst/>
          </a:prstGeom>
          <a:noFill/>
        </p:spPr>
        <p:txBody>
          <a:bodyPr wrap="square" rtlCol="0">
            <a:spAutoFit/>
          </a:bodyPr>
          <a:lstStyle/>
          <a:p>
            <a:pPr algn="ctr"/>
            <a:r>
              <a:rPr lang="en-US" sz="2000" b="1" dirty="0"/>
              <a:t>Slope is the first derivative of elevation.</a:t>
            </a:r>
          </a:p>
        </p:txBody>
      </p:sp>
      <p:grpSp>
        <p:nvGrpSpPr>
          <p:cNvPr id="16" name="Group 15"/>
          <p:cNvGrpSpPr/>
          <p:nvPr/>
        </p:nvGrpSpPr>
        <p:grpSpPr>
          <a:xfrm>
            <a:off x="4953000" y="1238631"/>
            <a:ext cx="3817198" cy="1047369"/>
            <a:chOff x="2015441" y="541076"/>
            <a:chExt cx="3817198" cy="1047369"/>
          </a:xfrm>
        </p:grpSpPr>
        <p:sp>
          <p:nvSpPr>
            <p:cNvPr id="17" name="TextBox 16"/>
            <p:cNvSpPr txBox="1"/>
            <p:nvPr/>
          </p:nvSpPr>
          <p:spPr>
            <a:xfrm>
              <a:off x="2015441" y="1021422"/>
              <a:ext cx="1457069" cy="369332"/>
            </a:xfrm>
            <a:prstGeom prst="rect">
              <a:avLst/>
            </a:prstGeom>
            <a:noFill/>
          </p:spPr>
          <p:txBody>
            <a:bodyPr wrap="square" rtlCol="0">
              <a:spAutoFit/>
            </a:bodyPr>
            <a:lstStyle/>
            <a:p>
              <a:r>
                <a:rPr lang="en-US" b="1" dirty="0"/>
                <a:t>Slope (%)  = </a:t>
              </a:r>
            </a:p>
          </p:txBody>
        </p:sp>
        <p:sp>
          <p:nvSpPr>
            <p:cNvPr id="18" name="TextBox 17"/>
            <p:cNvSpPr txBox="1"/>
            <p:nvPr/>
          </p:nvSpPr>
          <p:spPr>
            <a:xfrm>
              <a:off x="3424247" y="541076"/>
              <a:ext cx="2408392" cy="646331"/>
            </a:xfrm>
            <a:prstGeom prst="rect">
              <a:avLst/>
            </a:prstGeom>
            <a:noFill/>
          </p:spPr>
          <p:txBody>
            <a:bodyPr wrap="square" rtlCol="0">
              <a:spAutoFit/>
            </a:bodyPr>
            <a:lstStyle/>
            <a:p>
              <a:pPr algn="ctr"/>
              <a:r>
                <a:rPr lang="en-US" b="1" dirty="0"/>
                <a:t>Rise </a:t>
              </a:r>
            </a:p>
            <a:p>
              <a:pPr algn="ctr"/>
              <a:r>
                <a:rPr lang="en-US" b="1" dirty="0"/>
                <a:t>(change in elevation)</a:t>
              </a:r>
            </a:p>
          </p:txBody>
        </p:sp>
        <p:sp>
          <p:nvSpPr>
            <p:cNvPr id="19" name="TextBox 18"/>
            <p:cNvSpPr txBox="1"/>
            <p:nvPr/>
          </p:nvSpPr>
          <p:spPr>
            <a:xfrm>
              <a:off x="3648517" y="1219113"/>
              <a:ext cx="1969407" cy="369332"/>
            </a:xfrm>
            <a:prstGeom prst="rect">
              <a:avLst/>
            </a:prstGeom>
            <a:noFill/>
          </p:spPr>
          <p:txBody>
            <a:bodyPr wrap="square" rtlCol="0">
              <a:spAutoFit/>
            </a:bodyPr>
            <a:lstStyle/>
            <a:p>
              <a:pPr algn="ctr"/>
              <a:r>
                <a:rPr lang="en-US" b="1" dirty="0"/>
                <a:t>Run (distance)</a:t>
              </a:r>
            </a:p>
          </p:txBody>
        </p:sp>
        <p:cxnSp>
          <p:nvCxnSpPr>
            <p:cNvPr id="20" name="Straight Connector 19"/>
            <p:cNvCxnSpPr/>
            <p:nvPr/>
          </p:nvCxnSpPr>
          <p:spPr>
            <a:xfrm flipV="1">
              <a:off x="3405414" y="1211633"/>
              <a:ext cx="2343575" cy="387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TextBox 20"/>
          <p:cNvSpPr txBox="1"/>
          <p:nvPr/>
        </p:nvSpPr>
        <p:spPr>
          <a:xfrm>
            <a:off x="5593425" y="2490097"/>
            <a:ext cx="2962058" cy="461665"/>
          </a:xfrm>
          <a:prstGeom prst="rect">
            <a:avLst/>
          </a:prstGeom>
          <a:noFill/>
        </p:spPr>
        <p:txBody>
          <a:bodyPr wrap="square" rtlCol="0">
            <a:spAutoFit/>
          </a:bodyPr>
          <a:lstStyle/>
          <a:p>
            <a:pPr algn="ctr"/>
            <a:r>
              <a:rPr lang="en-US" sz="2400" b="1" dirty="0"/>
              <a:t>What happened?</a:t>
            </a:r>
          </a:p>
        </p:txBody>
      </p:sp>
      <p:pic>
        <p:nvPicPr>
          <p:cNvPr id="14" name="Picture 13"/>
          <p:cNvPicPr>
            <a:picLocks noChangeAspect="1"/>
          </p:cNvPicPr>
          <p:nvPr/>
        </p:nvPicPr>
        <p:blipFill>
          <a:blip r:embed="rId5"/>
          <a:stretch>
            <a:fillRect/>
          </a:stretch>
        </p:blipFill>
        <p:spPr>
          <a:xfrm>
            <a:off x="125832" y="3486830"/>
            <a:ext cx="4308545" cy="3258394"/>
          </a:xfrm>
          <a:prstGeom prst="rect">
            <a:avLst/>
          </a:prstGeom>
        </p:spPr>
      </p:pic>
      <p:sp>
        <p:nvSpPr>
          <p:cNvPr id="22" name="TextBox 21"/>
          <p:cNvSpPr txBox="1"/>
          <p:nvPr/>
        </p:nvSpPr>
        <p:spPr>
          <a:xfrm>
            <a:off x="705725" y="3546912"/>
            <a:ext cx="1503206" cy="523220"/>
          </a:xfrm>
          <a:prstGeom prst="rect">
            <a:avLst/>
          </a:prstGeom>
          <a:noFill/>
        </p:spPr>
        <p:txBody>
          <a:bodyPr wrap="square" rtlCol="0">
            <a:spAutoFit/>
          </a:bodyPr>
          <a:lstStyle/>
          <a:p>
            <a:r>
              <a:rPr lang="en-US" sz="1400" b="1" dirty="0">
                <a:solidFill>
                  <a:schemeClr val="bg1"/>
                </a:solidFill>
              </a:rPr>
              <a:t>R2 = 0.38</a:t>
            </a:r>
          </a:p>
          <a:p>
            <a:r>
              <a:rPr lang="en-US" sz="1400" b="1" dirty="0">
                <a:solidFill>
                  <a:schemeClr val="bg1"/>
                </a:solidFill>
              </a:rPr>
              <a:t>RMSE = 6.0</a:t>
            </a:r>
          </a:p>
        </p:txBody>
      </p:sp>
    </p:spTree>
    <p:extLst>
      <p:ext uri="{BB962C8B-B14F-4D97-AF65-F5344CB8AC3E}">
        <p14:creationId xmlns:p14="http://schemas.microsoft.com/office/powerpoint/2010/main" val="162422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nl-NL" dirty="0"/>
              <a:t>Error</a:t>
            </a:r>
            <a:endParaRPr lang="en-GB" dirty="0"/>
          </a:p>
        </p:txBody>
      </p:sp>
      <p:sp>
        <p:nvSpPr>
          <p:cNvPr id="3" name="Content Placeholder 2"/>
          <p:cNvSpPr>
            <a:spLocks noGrp="1"/>
          </p:cNvSpPr>
          <p:nvPr>
            <p:ph idx="1"/>
          </p:nvPr>
        </p:nvSpPr>
        <p:spPr/>
        <p:txBody>
          <a:bodyPr>
            <a:normAutofit/>
          </a:bodyPr>
          <a:lstStyle/>
          <a:p>
            <a:r>
              <a:rPr lang="nl-NL" dirty="0"/>
              <a:t>Example</a:t>
            </a:r>
          </a:p>
          <a:p>
            <a:pPr lvl="1"/>
            <a:r>
              <a:rPr lang="nl-NL" dirty="0"/>
              <a:t>Map says soil organic C = 30 g/kg at some location</a:t>
            </a:r>
          </a:p>
          <a:p>
            <a:pPr lvl="1"/>
            <a:r>
              <a:rPr lang="nl-NL" dirty="0"/>
              <a:t>True value = 45 g/kg</a:t>
            </a:r>
          </a:p>
          <a:p>
            <a:pPr lvl="1"/>
            <a:r>
              <a:rPr lang="nl-NL" dirty="0"/>
              <a:t>Error = 45 – 30 = 15 g/kg</a:t>
            </a:r>
          </a:p>
        </p:txBody>
      </p:sp>
    </p:spTree>
    <p:extLst>
      <p:ext uri="{BB962C8B-B14F-4D97-AF65-F5344CB8AC3E}">
        <p14:creationId xmlns:p14="http://schemas.microsoft.com/office/powerpoint/2010/main" val="32397454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Error</a:t>
            </a:r>
            <a:endParaRPr lang="en-US" dirty="0"/>
          </a:p>
        </p:txBody>
      </p:sp>
      <p:sp>
        <p:nvSpPr>
          <p:cNvPr id="3" name="Content Placeholder 2"/>
          <p:cNvSpPr>
            <a:spLocks noGrp="1"/>
          </p:cNvSpPr>
          <p:nvPr>
            <p:ph idx="1"/>
          </p:nvPr>
        </p:nvSpPr>
        <p:spPr/>
        <p:txBody>
          <a:bodyPr/>
          <a:lstStyle/>
          <a:p>
            <a:r>
              <a:rPr lang="nl-NL" dirty="0"/>
              <a:t>Problem</a:t>
            </a:r>
          </a:p>
          <a:p>
            <a:pPr lvl="1"/>
            <a:r>
              <a:rPr lang="nl-NL" dirty="0"/>
              <a:t>We usually do not know the error</a:t>
            </a:r>
            <a:br>
              <a:rPr lang="nl-NL" dirty="0"/>
            </a:br>
            <a:r>
              <a:rPr lang="nl-NL" dirty="0"/>
              <a:t>(because if we did, we would eliminate it)</a:t>
            </a:r>
          </a:p>
          <a:p>
            <a:r>
              <a:rPr lang="nl-NL" dirty="0"/>
              <a:t>But in many cases we do know something</a:t>
            </a:r>
          </a:p>
          <a:p>
            <a:pPr lvl="1"/>
            <a:r>
              <a:rPr lang="nl-NL" dirty="0"/>
              <a:t>We may know that the error has equal chance of being positive or negative</a:t>
            </a:r>
          </a:p>
          <a:p>
            <a:pPr lvl="1"/>
            <a:r>
              <a:rPr lang="nl-NL" dirty="0"/>
              <a:t>We may know that it is unlikely that the absolute value of the error is greater than a given threshold</a:t>
            </a:r>
          </a:p>
          <a:p>
            <a:r>
              <a:rPr lang="nl-NL" dirty="0"/>
              <a:t>In other words, we are uncertain about the true value but not completely ignorant</a:t>
            </a:r>
            <a:endParaRPr lang="en-GB" dirty="0"/>
          </a:p>
          <a:p>
            <a:pPr lvl="1"/>
            <a:endParaRPr lang="nl-NL" dirty="0"/>
          </a:p>
        </p:txBody>
      </p:sp>
      <p:sp>
        <p:nvSpPr>
          <p:cNvPr id="4" name="TextBox 3"/>
          <p:cNvSpPr txBox="1"/>
          <p:nvPr/>
        </p:nvSpPr>
        <p:spPr>
          <a:xfrm>
            <a:off x="7190517" y="6457890"/>
            <a:ext cx="1953483" cy="400110"/>
          </a:xfrm>
          <a:prstGeom prst="rect">
            <a:avLst/>
          </a:prstGeom>
          <a:noFill/>
        </p:spPr>
        <p:txBody>
          <a:bodyPr wrap="none" rtlCol="0">
            <a:spAutoFit/>
          </a:bodyPr>
          <a:lstStyle/>
          <a:p>
            <a:pPr marL="0" lvl="1" algn="r"/>
            <a:r>
              <a:rPr lang="en-US" sz="2000" dirty="0" err="1">
                <a:solidFill>
                  <a:schemeClr val="accent5"/>
                </a:solidFill>
                <a:effectLst>
                  <a:outerShdw blurRad="38100" dist="38100" dir="2700000" algn="tl">
                    <a:srgbClr val="000000">
                      <a:alpha val="43137"/>
                    </a:srgbClr>
                  </a:outerShdw>
                </a:effectLst>
              </a:rPr>
              <a:t>Heuvelink</a:t>
            </a:r>
            <a:r>
              <a:rPr lang="en-US" sz="2000" dirty="0">
                <a:solidFill>
                  <a:schemeClr val="accent5"/>
                </a:solidFill>
                <a:effectLst>
                  <a:outerShdw blurRad="38100" dist="38100" dir="2700000" algn="tl">
                    <a:srgbClr val="000000">
                      <a:alpha val="43137"/>
                    </a:srgbClr>
                  </a:outerShdw>
                </a:effectLst>
              </a:rPr>
              <a:t> (2012)</a:t>
            </a:r>
          </a:p>
        </p:txBody>
      </p:sp>
    </p:spTree>
    <p:extLst>
      <p:ext uri="{BB962C8B-B14F-4D97-AF65-F5344CB8AC3E}">
        <p14:creationId xmlns:p14="http://schemas.microsoft.com/office/powerpoint/2010/main" val="33080289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a:t>Accuracy and Precision</a:t>
            </a:r>
            <a:endParaRPr lang="en-GB" dirty="0"/>
          </a:p>
        </p:txBody>
      </p:sp>
      <p:sp>
        <p:nvSpPr>
          <p:cNvPr id="3" name="Content Placeholder 2"/>
          <p:cNvSpPr>
            <a:spLocks noGrp="1"/>
          </p:cNvSpPr>
          <p:nvPr>
            <p:ph idx="1"/>
          </p:nvPr>
        </p:nvSpPr>
        <p:spPr/>
        <p:txBody>
          <a:bodyPr/>
          <a:lstStyle/>
          <a:p>
            <a:r>
              <a:rPr lang="nl-NL" dirty="0"/>
              <a:t>Accuracy</a:t>
            </a:r>
          </a:p>
          <a:p>
            <a:pPr lvl="1"/>
            <a:r>
              <a:rPr lang="nl-NL" dirty="0"/>
              <a:t>Degree to which a representation of reality is close to reality (</a:t>
            </a:r>
            <a:r>
              <a:rPr lang="nl-NL" dirty="0">
                <a:sym typeface="Symbol" panose="05050102010706020507" pitchFamily="18" charset="2"/>
              </a:rPr>
              <a:t> </a:t>
            </a:r>
            <a:r>
              <a:rPr lang="nl-NL" dirty="0">
                <a:sym typeface="Symbol"/>
              </a:rPr>
              <a:t>inverse of error)</a:t>
            </a:r>
          </a:p>
          <a:p>
            <a:r>
              <a:rPr lang="nl-NL" dirty="0">
                <a:sym typeface="Symbol"/>
              </a:rPr>
              <a:t>Precision</a:t>
            </a:r>
          </a:p>
          <a:p>
            <a:pPr lvl="1"/>
            <a:r>
              <a:rPr lang="en-GB" dirty="0"/>
              <a:t>Degree to which repeated measurements under unchanged conditions show the same results </a:t>
            </a:r>
          </a:p>
        </p:txBody>
      </p:sp>
    </p:spTree>
    <p:extLst>
      <p:ext uri="{BB962C8B-B14F-4D97-AF65-F5344CB8AC3E}">
        <p14:creationId xmlns:p14="http://schemas.microsoft.com/office/powerpoint/2010/main" val="1563544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a:grpSpLocks noChangeAspect="1"/>
          </p:cNvGrpSpPr>
          <p:nvPr/>
        </p:nvGrpSpPr>
        <p:grpSpPr>
          <a:xfrm>
            <a:off x="4955219" y="1295400"/>
            <a:ext cx="2468880" cy="2468880"/>
            <a:chOff x="4267200" y="1409700"/>
            <a:chExt cx="2743200" cy="2743200"/>
          </a:xfrm>
        </p:grpSpPr>
        <p:sp>
          <p:nvSpPr>
            <p:cNvPr id="5" name="Oval 4"/>
            <p:cNvSpPr>
              <a:spLocks noChangeAspect="1"/>
            </p:cNvSpPr>
            <p:nvPr/>
          </p:nvSpPr>
          <p:spPr>
            <a:xfrm>
              <a:off x="4267200" y="1409700"/>
              <a:ext cx="2743200" cy="2743200"/>
            </a:xfrm>
            <a:prstGeom prst="ellipse">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a:spLocks noChangeAspect="1"/>
            </p:cNvSpPr>
            <p:nvPr/>
          </p:nvSpPr>
          <p:spPr>
            <a:xfrm>
              <a:off x="4770120" y="1912620"/>
              <a:ext cx="1737360" cy="1737360"/>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a:spLocks noChangeAspect="1"/>
            </p:cNvSpPr>
            <p:nvPr/>
          </p:nvSpPr>
          <p:spPr>
            <a:xfrm>
              <a:off x="5318760" y="2461260"/>
              <a:ext cx="640080" cy="64008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p:cNvGrpSpPr>
            <a:grpSpLocks noChangeAspect="1"/>
          </p:cNvGrpSpPr>
          <p:nvPr/>
        </p:nvGrpSpPr>
        <p:grpSpPr>
          <a:xfrm>
            <a:off x="1719108" y="1295400"/>
            <a:ext cx="2468880" cy="2468880"/>
            <a:chOff x="4267200" y="1409700"/>
            <a:chExt cx="2743200" cy="2743200"/>
          </a:xfrm>
        </p:grpSpPr>
        <p:sp>
          <p:nvSpPr>
            <p:cNvPr id="11" name="Oval 10"/>
            <p:cNvSpPr>
              <a:spLocks noChangeAspect="1"/>
            </p:cNvSpPr>
            <p:nvPr/>
          </p:nvSpPr>
          <p:spPr>
            <a:xfrm>
              <a:off x="4267200" y="1409700"/>
              <a:ext cx="2743200" cy="2743200"/>
            </a:xfrm>
            <a:prstGeom prst="ellipse">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a:spLocks noChangeAspect="1"/>
            </p:cNvSpPr>
            <p:nvPr/>
          </p:nvSpPr>
          <p:spPr>
            <a:xfrm>
              <a:off x="4770120" y="1912620"/>
              <a:ext cx="1737360" cy="1737360"/>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a:spLocks noChangeAspect="1"/>
            </p:cNvSpPr>
            <p:nvPr/>
          </p:nvSpPr>
          <p:spPr>
            <a:xfrm>
              <a:off x="5318760" y="2461260"/>
              <a:ext cx="640080" cy="64008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Multiply 13"/>
          <p:cNvSpPr>
            <a:spLocks noChangeAspect="1"/>
          </p:cNvSpPr>
          <p:nvPr/>
        </p:nvSpPr>
        <p:spPr>
          <a:xfrm>
            <a:off x="6514097" y="2625636"/>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Multiply 15"/>
          <p:cNvSpPr>
            <a:spLocks noChangeAspect="1"/>
          </p:cNvSpPr>
          <p:nvPr/>
        </p:nvSpPr>
        <p:spPr>
          <a:xfrm>
            <a:off x="6657788" y="2717073"/>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Multiply 16"/>
          <p:cNvSpPr>
            <a:spLocks noChangeAspect="1"/>
          </p:cNvSpPr>
          <p:nvPr/>
        </p:nvSpPr>
        <p:spPr>
          <a:xfrm>
            <a:off x="6481437" y="2871654"/>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ultiply 17"/>
          <p:cNvSpPr>
            <a:spLocks noChangeAspect="1"/>
          </p:cNvSpPr>
          <p:nvPr/>
        </p:nvSpPr>
        <p:spPr>
          <a:xfrm>
            <a:off x="6679559" y="259080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Multiply 18"/>
          <p:cNvSpPr>
            <a:spLocks noChangeAspect="1"/>
          </p:cNvSpPr>
          <p:nvPr/>
        </p:nvSpPr>
        <p:spPr>
          <a:xfrm>
            <a:off x="6405236" y="2734494"/>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Multiply 19"/>
          <p:cNvSpPr>
            <a:spLocks noChangeAspect="1"/>
          </p:cNvSpPr>
          <p:nvPr/>
        </p:nvSpPr>
        <p:spPr>
          <a:xfrm>
            <a:off x="6631658" y="284553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p:cNvGrpSpPr>
            <a:grpSpLocks noChangeAspect="1"/>
          </p:cNvGrpSpPr>
          <p:nvPr/>
        </p:nvGrpSpPr>
        <p:grpSpPr>
          <a:xfrm>
            <a:off x="4955219" y="4084320"/>
            <a:ext cx="2468880" cy="2468880"/>
            <a:chOff x="4267200" y="1409700"/>
            <a:chExt cx="2743200" cy="2743200"/>
          </a:xfrm>
        </p:grpSpPr>
        <p:sp>
          <p:nvSpPr>
            <p:cNvPr id="22" name="Oval 21"/>
            <p:cNvSpPr>
              <a:spLocks noChangeAspect="1"/>
            </p:cNvSpPr>
            <p:nvPr/>
          </p:nvSpPr>
          <p:spPr>
            <a:xfrm>
              <a:off x="4267200" y="1409700"/>
              <a:ext cx="2743200" cy="2743200"/>
            </a:xfrm>
            <a:prstGeom prst="ellipse">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a:spLocks noChangeAspect="1"/>
            </p:cNvSpPr>
            <p:nvPr/>
          </p:nvSpPr>
          <p:spPr>
            <a:xfrm>
              <a:off x="4770120" y="1912620"/>
              <a:ext cx="1737360" cy="1737360"/>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a:spLocks noChangeAspect="1"/>
            </p:cNvSpPr>
            <p:nvPr/>
          </p:nvSpPr>
          <p:spPr>
            <a:xfrm>
              <a:off x="5318760" y="2461260"/>
              <a:ext cx="640080" cy="64008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p:cNvGrpSpPr>
            <a:grpSpLocks noChangeAspect="1"/>
          </p:cNvGrpSpPr>
          <p:nvPr/>
        </p:nvGrpSpPr>
        <p:grpSpPr>
          <a:xfrm>
            <a:off x="1719108" y="4084320"/>
            <a:ext cx="2468880" cy="2468880"/>
            <a:chOff x="4267200" y="1409700"/>
            <a:chExt cx="2743200" cy="2743200"/>
          </a:xfrm>
        </p:grpSpPr>
        <p:sp>
          <p:nvSpPr>
            <p:cNvPr id="26" name="Oval 25"/>
            <p:cNvSpPr>
              <a:spLocks noChangeAspect="1"/>
            </p:cNvSpPr>
            <p:nvPr/>
          </p:nvSpPr>
          <p:spPr>
            <a:xfrm>
              <a:off x="4267200" y="1409700"/>
              <a:ext cx="2743200" cy="2743200"/>
            </a:xfrm>
            <a:prstGeom prst="ellipse">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a:spLocks noChangeAspect="1"/>
            </p:cNvSpPr>
            <p:nvPr/>
          </p:nvSpPr>
          <p:spPr>
            <a:xfrm>
              <a:off x="4770120" y="1912620"/>
              <a:ext cx="1737360" cy="1737360"/>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a:spLocks noChangeAspect="1"/>
            </p:cNvSpPr>
            <p:nvPr/>
          </p:nvSpPr>
          <p:spPr>
            <a:xfrm>
              <a:off x="5318760" y="2461260"/>
              <a:ext cx="640080" cy="64008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Multiply 28"/>
          <p:cNvSpPr>
            <a:spLocks noChangeAspect="1"/>
          </p:cNvSpPr>
          <p:nvPr/>
        </p:nvSpPr>
        <p:spPr>
          <a:xfrm>
            <a:off x="2832044" y="2355841"/>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Multiply 29"/>
          <p:cNvSpPr>
            <a:spLocks noChangeAspect="1"/>
          </p:cNvSpPr>
          <p:nvPr/>
        </p:nvSpPr>
        <p:spPr>
          <a:xfrm>
            <a:off x="2975735" y="2447278"/>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Multiply 30"/>
          <p:cNvSpPr>
            <a:spLocks noChangeAspect="1"/>
          </p:cNvSpPr>
          <p:nvPr/>
        </p:nvSpPr>
        <p:spPr>
          <a:xfrm>
            <a:off x="2799384" y="2601859"/>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Multiply 31"/>
          <p:cNvSpPr>
            <a:spLocks noChangeAspect="1"/>
          </p:cNvSpPr>
          <p:nvPr/>
        </p:nvSpPr>
        <p:spPr>
          <a:xfrm>
            <a:off x="2997506" y="2321005"/>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Multiply 32"/>
          <p:cNvSpPr>
            <a:spLocks noChangeAspect="1"/>
          </p:cNvSpPr>
          <p:nvPr/>
        </p:nvSpPr>
        <p:spPr>
          <a:xfrm>
            <a:off x="2723183" y="2464699"/>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Multiply 33"/>
          <p:cNvSpPr>
            <a:spLocks noChangeAspect="1"/>
          </p:cNvSpPr>
          <p:nvPr/>
        </p:nvSpPr>
        <p:spPr>
          <a:xfrm>
            <a:off x="2949605" y="2575735"/>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Multiply 34"/>
          <p:cNvSpPr>
            <a:spLocks noChangeAspect="1"/>
          </p:cNvSpPr>
          <p:nvPr/>
        </p:nvSpPr>
        <p:spPr>
          <a:xfrm>
            <a:off x="2819400" y="510540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Multiply 35"/>
          <p:cNvSpPr>
            <a:spLocks noChangeAspect="1"/>
          </p:cNvSpPr>
          <p:nvPr/>
        </p:nvSpPr>
        <p:spPr>
          <a:xfrm>
            <a:off x="3011496" y="533400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Multiply 36"/>
          <p:cNvSpPr>
            <a:spLocks noChangeAspect="1"/>
          </p:cNvSpPr>
          <p:nvPr/>
        </p:nvSpPr>
        <p:spPr>
          <a:xfrm>
            <a:off x="2401896" y="5380759"/>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Multiply 37"/>
          <p:cNvSpPr>
            <a:spLocks noChangeAspect="1"/>
          </p:cNvSpPr>
          <p:nvPr/>
        </p:nvSpPr>
        <p:spPr>
          <a:xfrm>
            <a:off x="3240096" y="499872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Multiply 38"/>
          <p:cNvSpPr>
            <a:spLocks noChangeAspect="1"/>
          </p:cNvSpPr>
          <p:nvPr/>
        </p:nvSpPr>
        <p:spPr>
          <a:xfrm>
            <a:off x="2554296" y="487680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Multiply 39"/>
          <p:cNvSpPr>
            <a:spLocks noChangeAspect="1"/>
          </p:cNvSpPr>
          <p:nvPr/>
        </p:nvSpPr>
        <p:spPr>
          <a:xfrm>
            <a:off x="2936961" y="560832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Multiply 52"/>
          <p:cNvSpPr>
            <a:spLocks noChangeAspect="1"/>
          </p:cNvSpPr>
          <p:nvPr/>
        </p:nvSpPr>
        <p:spPr>
          <a:xfrm>
            <a:off x="6798625" y="553212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Multiply 53"/>
          <p:cNvSpPr>
            <a:spLocks noChangeAspect="1"/>
          </p:cNvSpPr>
          <p:nvPr/>
        </p:nvSpPr>
        <p:spPr>
          <a:xfrm>
            <a:off x="6990721" y="576072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Multiply 54"/>
          <p:cNvSpPr>
            <a:spLocks noChangeAspect="1"/>
          </p:cNvSpPr>
          <p:nvPr/>
        </p:nvSpPr>
        <p:spPr>
          <a:xfrm>
            <a:off x="6381121" y="5807479"/>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Multiply 55"/>
          <p:cNvSpPr>
            <a:spLocks noChangeAspect="1"/>
          </p:cNvSpPr>
          <p:nvPr/>
        </p:nvSpPr>
        <p:spPr>
          <a:xfrm>
            <a:off x="7219321" y="542544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Multiply 56"/>
          <p:cNvSpPr>
            <a:spLocks noChangeAspect="1"/>
          </p:cNvSpPr>
          <p:nvPr/>
        </p:nvSpPr>
        <p:spPr>
          <a:xfrm>
            <a:off x="6533521" y="530352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Multiply 57"/>
          <p:cNvSpPr>
            <a:spLocks noChangeAspect="1"/>
          </p:cNvSpPr>
          <p:nvPr/>
        </p:nvSpPr>
        <p:spPr>
          <a:xfrm>
            <a:off x="6916186" y="6035040"/>
            <a:ext cx="182880" cy="182880"/>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2449115" y="649069"/>
            <a:ext cx="1008866" cy="369332"/>
          </a:xfrm>
          <a:prstGeom prst="rect">
            <a:avLst/>
          </a:prstGeom>
          <a:noFill/>
        </p:spPr>
        <p:txBody>
          <a:bodyPr wrap="none" rtlCol="0">
            <a:spAutoFit/>
          </a:bodyPr>
          <a:lstStyle/>
          <a:p>
            <a:pPr algn="ctr"/>
            <a:r>
              <a:rPr lang="en-US" dirty="0">
                <a:solidFill>
                  <a:srgbClr val="FFCC00"/>
                </a:solidFill>
                <a:effectLst>
                  <a:outerShdw blurRad="38100" dist="38100" dir="2700000" algn="tl">
                    <a:srgbClr val="000000">
                      <a:alpha val="43137"/>
                    </a:srgbClr>
                  </a:outerShdw>
                </a:effectLst>
              </a:rPr>
              <a:t>Accurate</a:t>
            </a:r>
          </a:p>
        </p:txBody>
      </p:sp>
      <p:sp>
        <p:nvSpPr>
          <p:cNvPr id="60" name="TextBox 59"/>
          <p:cNvSpPr txBox="1"/>
          <p:nvPr/>
        </p:nvSpPr>
        <p:spPr>
          <a:xfrm>
            <a:off x="5270754" y="649069"/>
            <a:ext cx="1837811" cy="646331"/>
          </a:xfrm>
          <a:prstGeom prst="rect">
            <a:avLst/>
          </a:prstGeom>
          <a:noFill/>
        </p:spPr>
        <p:txBody>
          <a:bodyPr wrap="none" rtlCol="0">
            <a:spAutoFit/>
          </a:bodyPr>
          <a:lstStyle/>
          <a:p>
            <a:pPr algn="ctr"/>
            <a:r>
              <a:rPr lang="en-US" dirty="0">
                <a:solidFill>
                  <a:srgbClr val="FFCC00"/>
                </a:solidFill>
                <a:effectLst>
                  <a:outerShdw blurRad="38100" dist="38100" dir="2700000" algn="tl">
                    <a:srgbClr val="000000">
                      <a:alpha val="43137"/>
                    </a:srgbClr>
                  </a:outerShdw>
                </a:effectLst>
              </a:rPr>
              <a:t>Inaccurate</a:t>
            </a:r>
          </a:p>
          <a:p>
            <a:pPr algn="ctr"/>
            <a:r>
              <a:rPr lang="en-US" dirty="0">
                <a:solidFill>
                  <a:srgbClr val="FFCC00"/>
                </a:solidFill>
                <a:effectLst>
                  <a:outerShdw blurRad="38100" dist="38100" dir="2700000" algn="tl">
                    <a:srgbClr val="000000">
                      <a:alpha val="43137"/>
                    </a:srgbClr>
                  </a:outerShdw>
                </a:effectLst>
              </a:rPr>
              <a:t>(systematic error)</a:t>
            </a:r>
          </a:p>
        </p:txBody>
      </p:sp>
      <p:sp>
        <p:nvSpPr>
          <p:cNvPr id="61" name="TextBox 60"/>
          <p:cNvSpPr txBox="1"/>
          <p:nvPr/>
        </p:nvSpPr>
        <p:spPr>
          <a:xfrm>
            <a:off x="990600" y="2150153"/>
            <a:ext cx="461665" cy="759375"/>
          </a:xfrm>
          <a:prstGeom prst="rect">
            <a:avLst/>
          </a:prstGeom>
          <a:noFill/>
        </p:spPr>
        <p:txBody>
          <a:bodyPr vert="vert270" wrap="none" rtlCol="0">
            <a:spAutoFit/>
          </a:bodyPr>
          <a:lstStyle/>
          <a:p>
            <a:pPr algn="ctr"/>
            <a:r>
              <a:rPr lang="en-US" dirty="0">
                <a:solidFill>
                  <a:srgbClr val="FFCC00"/>
                </a:solidFill>
                <a:effectLst>
                  <a:outerShdw blurRad="38100" dist="38100" dir="2700000" algn="tl">
                    <a:srgbClr val="000000">
                      <a:alpha val="43137"/>
                    </a:srgbClr>
                  </a:outerShdw>
                </a:effectLst>
              </a:rPr>
              <a:t>Precise</a:t>
            </a:r>
          </a:p>
        </p:txBody>
      </p:sp>
      <p:sp>
        <p:nvSpPr>
          <p:cNvPr id="62" name="TextBox 61"/>
          <p:cNvSpPr txBox="1"/>
          <p:nvPr/>
        </p:nvSpPr>
        <p:spPr>
          <a:xfrm>
            <a:off x="990600" y="4254302"/>
            <a:ext cx="738664" cy="2128916"/>
          </a:xfrm>
          <a:prstGeom prst="rect">
            <a:avLst/>
          </a:prstGeom>
          <a:noFill/>
        </p:spPr>
        <p:txBody>
          <a:bodyPr vert="vert270" wrap="none" rtlCol="0">
            <a:spAutoFit/>
          </a:bodyPr>
          <a:lstStyle/>
          <a:p>
            <a:pPr algn="ctr"/>
            <a:r>
              <a:rPr lang="en-US" dirty="0">
                <a:solidFill>
                  <a:srgbClr val="FFCC00"/>
                </a:solidFill>
                <a:effectLst>
                  <a:outerShdw blurRad="38100" dist="38100" dir="2700000" algn="tl">
                    <a:srgbClr val="000000">
                      <a:alpha val="43137"/>
                    </a:srgbClr>
                  </a:outerShdw>
                </a:effectLst>
              </a:rPr>
              <a:t>Imprecise</a:t>
            </a:r>
          </a:p>
          <a:p>
            <a:pPr algn="ctr"/>
            <a:r>
              <a:rPr lang="en-US" dirty="0">
                <a:solidFill>
                  <a:srgbClr val="FFCC00"/>
                </a:solidFill>
                <a:effectLst>
                  <a:outerShdw blurRad="38100" dist="38100" dir="2700000" algn="tl">
                    <a:srgbClr val="000000">
                      <a:alpha val="43137"/>
                    </a:srgbClr>
                  </a:outerShdw>
                </a:effectLst>
              </a:rPr>
              <a:t>(reproducibility error)</a:t>
            </a:r>
          </a:p>
        </p:txBody>
      </p:sp>
      <p:sp>
        <p:nvSpPr>
          <p:cNvPr id="64" name="TextBox 63"/>
          <p:cNvSpPr txBox="1"/>
          <p:nvPr/>
        </p:nvSpPr>
        <p:spPr>
          <a:xfrm>
            <a:off x="3624721" y="115669"/>
            <a:ext cx="1894558" cy="646331"/>
          </a:xfrm>
          <a:prstGeom prst="rect">
            <a:avLst/>
          </a:prstGeom>
          <a:noFill/>
        </p:spPr>
        <p:txBody>
          <a:bodyPr wrap="none" rtlCol="0">
            <a:spAutoFit/>
          </a:bodyPr>
          <a:lstStyle/>
          <a:p>
            <a:pPr algn="ctr"/>
            <a:r>
              <a:rPr lang="en-US" sz="3600" b="1" dirty="0">
                <a:solidFill>
                  <a:srgbClr val="FFCC00"/>
                </a:solidFill>
                <a:effectLst>
                  <a:outerShdw blurRad="38100" dist="38100" dir="2700000" algn="tl">
                    <a:srgbClr val="000000">
                      <a:alpha val="43137"/>
                    </a:srgbClr>
                  </a:outerShdw>
                </a:effectLst>
              </a:rPr>
              <a:t>Accuracy</a:t>
            </a:r>
          </a:p>
        </p:txBody>
      </p:sp>
      <p:sp>
        <p:nvSpPr>
          <p:cNvPr id="65" name="TextBox 64"/>
          <p:cNvSpPr txBox="1"/>
          <p:nvPr/>
        </p:nvSpPr>
        <p:spPr>
          <a:xfrm>
            <a:off x="328136" y="2513396"/>
            <a:ext cx="738664" cy="1831207"/>
          </a:xfrm>
          <a:prstGeom prst="rect">
            <a:avLst/>
          </a:prstGeom>
          <a:noFill/>
        </p:spPr>
        <p:txBody>
          <a:bodyPr vert="vert270" wrap="none" rtlCol="0">
            <a:spAutoFit/>
          </a:bodyPr>
          <a:lstStyle/>
          <a:p>
            <a:pPr algn="ctr"/>
            <a:r>
              <a:rPr lang="en-US" sz="3600" b="1" dirty="0">
                <a:solidFill>
                  <a:srgbClr val="FFCC00"/>
                </a:solidFill>
                <a:effectLst>
                  <a:outerShdw blurRad="38100" dist="38100" dir="2700000" algn="tl">
                    <a:srgbClr val="000000">
                      <a:alpha val="43137"/>
                    </a:srgbClr>
                  </a:outerShdw>
                </a:effectLst>
              </a:rPr>
              <a:t>Precision</a:t>
            </a:r>
          </a:p>
        </p:txBody>
      </p:sp>
    </p:spTree>
    <p:extLst>
      <p:ext uri="{BB962C8B-B14F-4D97-AF65-F5344CB8AC3E}">
        <p14:creationId xmlns:p14="http://schemas.microsoft.com/office/powerpoint/2010/main" val="19062304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r>
              <a:rPr lang="en-US" dirty="0"/>
              <a:t>Error and Uncertainty</a:t>
            </a:r>
          </a:p>
        </p:txBody>
      </p:sp>
      <p:sp>
        <p:nvSpPr>
          <p:cNvPr id="36867" name="Rectangle 3"/>
          <p:cNvSpPr>
            <a:spLocks noGrp="1" noChangeArrowheads="1"/>
          </p:cNvSpPr>
          <p:nvPr>
            <p:ph type="body" idx="1"/>
          </p:nvPr>
        </p:nvSpPr>
        <p:spPr/>
        <p:txBody>
          <a:bodyPr>
            <a:normAutofit fontScale="85000" lnSpcReduction="10000"/>
          </a:bodyPr>
          <a:lstStyle/>
          <a:p>
            <a:pPr>
              <a:spcAft>
                <a:spcPts val="600"/>
              </a:spcAft>
            </a:pPr>
            <a:r>
              <a:rPr lang="en-US" dirty="0"/>
              <a:t>Uncertainty arises when we are not sure about the ‘true’ state of the environment; it is an expression of confidence based on limited knowledge</a:t>
            </a:r>
          </a:p>
          <a:p>
            <a:pPr>
              <a:spcAft>
                <a:spcPts val="600"/>
              </a:spcAft>
            </a:pPr>
            <a:r>
              <a:rPr lang="en-US" dirty="0"/>
              <a:t>Uncertainty is an </a:t>
            </a:r>
            <a:r>
              <a:rPr lang="en-US" b="1" dirty="0">
                <a:solidFill>
                  <a:srgbClr val="FFCC00"/>
                </a:solidFill>
              </a:rPr>
              <a:t>acknowledgement of error</a:t>
            </a:r>
            <a:r>
              <a:rPr lang="en-US" dirty="0"/>
              <a:t>: we are aware that our representation of reality may differ from reality and express this by being uncertain</a:t>
            </a:r>
          </a:p>
          <a:p>
            <a:pPr>
              <a:spcAft>
                <a:spcPts val="600"/>
              </a:spcAft>
            </a:pPr>
            <a:r>
              <a:rPr lang="en-US" dirty="0"/>
              <a:t>Uncertainty is </a:t>
            </a:r>
            <a:r>
              <a:rPr lang="en-US" b="1" dirty="0">
                <a:solidFill>
                  <a:srgbClr val="FFCC00"/>
                </a:solidFill>
              </a:rPr>
              <a:t>subjective</a:t>
            </a:r>
            <a:r>
              <a:rPr lang="en-US" dirty="0"/>
              <a:t>; one person can be more uncertain than another</a:t>
            </a:r>
          </a:p>
          <a:p>
            <a:pPr>
              <a:spcAft>
                <a:spcPts val="600"/>
              </a:spcAft>
            </a:pPr>
            <a:r>
              <a:rPr lang="en-US" dirty="0"/>
              <a:t>In the presence of uncertainty, </a:t>
            </a:r>
            <a:r>
              <a:rPr lang="en-US" b="1" dirty="0">
                <a:solidFill>
                  <a:srgbClr val="FFCC00"/>
                </a:solidFill>
              </a:rPr>
              <a:t>we cannot identify a true ‘reality’</a:t>
            </a:r>
            <a:r>
              <a:rPr lang="en-US" dirty="0"/>
              <a:t>.  But perhaps we can identify all possible realities and a probability for each one.</a:t>
            </a:r>
          </a:p>
        </p:txBody>
      </p:sp>
      <p:sp>
        <p:nvSpPr>
          <p:cNvPr id="4" name="TextBox 3"/>
          <p:cNvSpPr txBox="1"/>
          <p:nvPr/>
        </p:nvSpPr>
        <p:spPr>
          <a:xfrm>
            <a:off x="7190517" y="6457890"/>
            <a:ext cx="1953483" cy="400110"/>
          </a:xfrm>
          <a:prstGeom prst="rect">
            <a:avLst/>
          </a:prstGeom>
          <a:noFill/>
        </p:spPr>
        <p:txBody>
          <a:bodyPr wrap="none" rtlCol="0">
            <a:spAutoFit/>
          </a:bodyPr>
          <a:lstStyle/>
          <a:p>
            <a:pPr marL="0" lvl="1" algn="r"/>
            <a:r>
              <a:rPr lang="en-US" sz="2000" dirty="0" err="1">
                <a:solidFill>
                  <a:schemeClr val="accent5"/>
                </a:solidFill>
                <a:effectLst>
                  <a:outerShdw blurRad="38100" dist="38100" dir="2700000" algn="tl">
                    <a:srgbClr val="000000">
                      <a:alpha val="43137"/>
                    </a:srgbClr>
                  </a:outerShdw>
                </a:effectLst>
              </a:rPr>
              <a:t>Heuvelink</a:t>
            </a:r>
            <a:r>
              <a:rPr lang="en-US" sz="2000" dirty="0">
                <a:solidFill>
                  <a:schemeClr val="accent5"/>
                </a:solidFill>
                <a:effectLst>
                  <a:outerShdw blurRad="38100" dist="38100" dir="2700000" algn="tl">
                    <a:srgbClr val="000000">
                      <a:alpha val="43137"/>
                    </a:srgbClr>
                  </a:outerShdw>
                </a:effectLst>
              </a:rPr>
              <a:t> (2012)</a:t>
            </a:r>
          </a:p>
        </p:txBody>
      </p:sp>
    </p:spTree>
    <p:extLst>
      <p:ext uri="{BB962C8B-B14F-4D97-AF65-F5344CB8AC3E}">
        <p14:creationId xmlns:p14="http://schemas.microsoft.com/office/powerpoint/2010/main" val="259585730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8&quot; unique_id=&quot;10061&quot;&gt;&lt;/object&gt;&lt;object type=&quot;2&quot; unique_id=&quot;10062&quot;&gt;&lt;object type=&quot;3&quot; unique_id=&quot;10063&quot;&gt;&lt;property id=&quot;20148&quot; value=&quot;5&quot;/&gt;&lt;property id=&quot;20300&quot; value=&quot;Slide 1 - &amp;quot;Module 3 &amp;#x0D;&amp;#x0A;Data Characteristics&amp;quot;&quot;/&gt;&lt;property id=&quot;20307&quot; value=&quot;258&quot;/&gt;&lt;/object&gt;&lt;object type=&quot;3&quot; unique_id=&quot;10064&quot;&gt;&lt;property id=&quot;20148&quot; value=&quot;5&quot;/&gt;&lt;property id=&quot;20300&quot; value=&quot;Slide 2 - &amp;quot;Types of data used in DSM&amp;quot;&quot;/&gt;&lt;property id=&quot;20307&quot; value=&quot;259&quot;/&gt;&lt;/object&gt;&lt;object type=&quot;3&quot; unique_id=&quot;10065&quot;&gt;&lt;property id=&quot;20148&quot; value=&quot;5&quot;/&gt;&lt;property id=&quot;20300&quot; value=&quot;Slide 3 - &amp;quot;Types of data used in DSM&amp;quot;&quot;/&gt;&lt;property id=&quot;20307&quot; value=&quot;260&quot;/&gt;&lt;/object&gt;&lt;object type=&quot;3&quot; unique_id=&quot;10106&quot;&gt;&lt;property id=&quot;20148&quot; value=&quot;5&quot;/&gt;&lt;property id=&quot;20300&quot; value=&quot;Slide 4 - &amp;quot;Characteristics of Remotely Sensed Data&amp;quot;&quot;/&gt;&lt;property id=&quot;20307&quot; value=&quot;263&quot;/&gt;&lt;/object&gt;&lt;object type=&quot;3&quot; unique_id=&quot;10107&quot;&gt;&lt;property id=&quot;20148&quot; value=&quot;5&quot;/&gt;&lt;property id=&quot;20300&quot; value=&quot;Slide 5 - &amp;quot;Raster, more than a pretty picture&amp;quot;&quot;/&gt;&lt;property id=&quot;20307&quot; value=&quot;264&quot;/&gt;&lt;/object&gt;&lt;object type=&quot;3&quot; unique_id=&quot;10152&quot;&gt;&lt;property id=&quot;20148&quot; value=&quot;5&quot;/&gt;&lt;property id=&quot;20300&quot; value=&quot;Slide 6 - &amp;quot;Polygon&amp;quot;&quot;/&gt;&lt;property id=&quot;20307&quot; value=&quot;265&quot;/&gt;&lt;/object&gt;&lt;object type=&quot;3&quot; unique_id=&quot;10153&quot;&gt;&lt;property id=&quot;20148&quot; value=&quot;5&quot;/&gt;&lt;property id=&quot;20300&quot; value=&quot;Slide 7 - &amp;quot;Rasters vs. Polygons&amp;quot;&quot;/&gt;&lt;property id=&quot;20307&quot; value=&quot;266&quot;/&gt;&lt;/object&gt;&lt;object type=&quot;3&quot; unique_id=&quot;10226&quot;&gt;&lt;property id=&quot;20148&quot; value=&quot;5&quot;/&gt;&lt;property id=&quot;20300&quot; value=&quot;Slide 8 - &amp;quot;Rasters vs. Polygons&amp;quot;&quot;/&gt;&lt;property id=&quot;20307&quot; value=&quot;267&quot;/&gt;&lt;/object&gt;&lt;object type=&quot;3&quot; unique_id=&quot;10227&quot;&gt;&lt;property id=&quot;20148&quot; value=&quot;5&quot;/&gt;&lt;property id=&quot;20300&quot; value=&quot;Slide 9 - &amp;quot;Types of Remote Sensing Data&amp;quot;&quot;/&gt;&lt;property id=&quot;20307&quot; value=&quot;268&quot;/&gt;&lt;/object&gt;&lt;object type=&quot;3&quot; unique_id=&quot;10327&quot;&gt;&lt;property id=&quot;20148&quot; value=&quot;5&quot;/&gt;&lt;property id=&quot;20300&quot; value=&quot;Slide 10 - &amp;quot;Spectral Data&amp;quot;&quot;/&gt;&lt;property id=&quot;20307&quot; value=&quot;269&quot;/&gt;&lt;/object&gt;&lt;object type=&quot;3&quot; unique_id=&quot;10328&quot;&gt;&lt;property id=&quot;20148&quot; value=&quot;5&quot;/&gt;&lt;property id=&quot;20300&quot; value=&quot;Slide 11 - &amp;quot;Lidar&amp;quot;&quot;/&gt;&lt;property id=&quot;20307&quot; value=&quot;270&quot;/&gt;&lt;/object&gt;&lt;object type=&quot;3&quot; unique_id=&quot;11862&quot;&gt;&lt;property id=&quot;20148&quot; value=&quot;5&quot;/&gt;&lt;property id=&quot;20300&quot; value=&quot;Slide 12 - &amp;quot;Lidar characteristics&amp;quot;&quot;/&gt;&lt;property id=&quot;20307&quot; value=&quot;271&quot;/&gt;&lt;/object&gt;&lt;object type=&quot;3&quot; unique_id=&quot;12003&quot;&gt;&lt;property id=&quot;20148&quot; value=&quot;5&quot;/&gt;&lt;property id=&quot;20300&quot; value=&quot;Slide 13 - &amp;quot;Knowledge Data&amp;quot;&quot;/&gt;&lt;property id=&quot;20307&quot; value=&quot;272&quot;/&gt;&lt;/object&gt;&lt;object type=&quot;3&quot; unique_id=&quot;12004&quot;&gt;&lt;property id=&quot;20148&quot; value=&quot;5&quot;/&gt;&lt;property id=&quot;20300&quot; value=&quot;Slide 14&quot;/&gt;&lt;property id=&quot;20307&quot; value=&quot;273&quot;/&gt;&lt;/object&gt;&lt;object type=&quot;3&quot; unique_id=&quot;12005&quot;&gt;&lt;property id=&quot;20148&quot; value=&quot;5&quot;/&gt;&lt;property id=&quot;20300&quot; value=&quot;Slide 15&quot;/&gt;&lt;property id=&quot;20307&quot; value=&quot;274&quot;/&gt;&lt;/object&gt;&lt;object type=&quot;3&quot; unique_id=&quot;12057&quot;&gt;&lt;property id=&quot;20148&quot; value=&quot;5&quot;/&gt;&lt;property id=&quot;20300&quot; value=&quot;Slide 16 - &amp;quot;Ground Truth Data&amp;quot;&quot;/&gt;&lt;property id=&quot;20307&quot; value=&quot;275&quot;/&gt;&lt;/object&gt;&lt;object type=&quot;3&quot; unique_id=&quot;12292&quot;&gt;&lt;property id=&quot;20148&quot; value=&quot;5&quot;/&gt;&lt;property id=&quot;20300&quot; value=&quot;Slide 17 - &amp;quot;Integration&amp;quot;&quot;/&gt;&lt;property id=&quot;20307&quot; value=&quot;276&quot;/&gt;&lt;/object&gt;&lt;/object&gt;&lt;/object&gt;&lt;/database&gt;"/>
  <p:tag name="SECTOMILLISECCONVERTED"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1290</TotalTime>
  <Words>3092</Words>
  <Application>Microsoft Office PowerPoint</Application>
  <PresentationFormat>On-screen Show (4:3)</PresentationFormat>
  <Paragraphs>524</Paragraphs>
  <Slides>45</Slides>
  <Notes>26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45</vt:i4>
      </vt:variant>
    </vt:vector>
  </HeadingPairs>
  <TitlesOfParts>
    <vt:vector size="51" baseType="lpstr">
      <vt:lpstr>Arial</vt:lpstr>
      <vt:lpstr>Calibri</vt:lpstr>
      <vt:lpstr>Cambria Math</vt:lpstr>
      <vt:lpstr>Fira Sans Light</vt:lpstr>
      <vt:lpstr>Symbol</vt:lpstr>
      <vt:lpstr>Office Theme</vt:lpstr>
      <vt:lpstr>Validation and Uncertainty</vt:lpstr>
      <vt:lpstr>Validation and Uncertainty</vt:lpstr>
      <vt:lpstr>Error</vt:lpstr>
      <vt:lpstr>Common Sources of Error </vt:lpstr>
      <vt:lpstr>Error</vt:lpstr>
      <vt:lpstr>Error</vt:lpstr>
      <vt:lpstr>Accuracy and Precision</vt:lpstr>
      <vt:lpstr>PowerPoint Presentation</vt:lpstr>
      <vt:lpstr>Error and Uncertainty</vt:lpstr>
      <vt:lpstr>Exercise</vt:lpstr>
      <vt:lpstr>PowerPoint Presentation</vt:lpstr>
      <vt:lpstr>PowerPoint Presentation</vt:lpstr>
      <vt:lpstr>Validation: Assess Uncertainty</vt:lpstr>
      <vt:lpstr>Apparent Validation</vt:lpstr>
      <vt:lpstr>Heteroscedasticity</vt:lpstr>
      <vt:lpstr>Apparent Validation</vt:lpstr>
      <vt:lpstr>Apparent Validation</vt:lpstr>
      <vt:lpstr>PowerPoint Presentation</vt:lpstr>
      <vt:lpstr>Internal Validation</vt:lpstr>
      <vt:lpstr>Internal Validation</vt:lpstr>
      <vt:lpstr>Internal Validation</vt:lpstr>
      <vt:lpstr>Internal Validation</vt:lpstr>
      <vt:lpstr>Internal Validation</vt:lpstr>
      <vt:lpstr>Internal Validation</vt:lpstr>
      <vt:lpstr>Internal Validation</vt:lpstr>
      <vt:lpstr>Internal Validation</vt:lpstr>
      <vt:lpstr>Internal Validation</vt:lpstr>
      <vt:lpstr>Internal Validation</vt:lpstr>
      <vt:lpstr>Internal Validation</vt:lpstr>
      <vt:lpstr>Confusion Matrix</vt:lpstr>
      <vt:lpstr>Internal Validation</vt:lpstr>
      <vt:lpstr>Internal Validation</vt:lpstr>
      <vt:lpstr>External Validation</vt:lpstr>
      <vt:lpstr>External Validation</vt:lpstr>
      <vt:lpstr>Example of Soil Taxa Mapping</vt:lpstr>
      <vt:lpstr>Regression Tree Model</vt:lpstr>
      <vt:lpstr>Validation</vt:lpstr>
      <vt:lpstr>Validation</vt:lpstr>
      <vt:lpstr>From Nauman et al., 2015</vt:lpstr>
      <vt:lpstr>Compare Models</vt:lpstr>
      <vt:lpstr>Questions?</vt:lpstr>
      <vt:lpstr>Classic Trade-off</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3  Data Characteristics</dc:title>
  <dc:creator>hwinzele</dc:creator>
  <cp:lastModifiedBy>Skye Wills</cp:lastModifiedBy>
  <cp:revision>108</cp:revision>
  <dcterms:created xsi:type="dcterms:W3CDTF">2012-01-13T01:03:07Z</dcterms:created>
  <dcterms:modified xsi:type="dcterms:W3CDTF">2018-12-06T15:37:21Z</dcterms:modified>
</cp:coreProperties>
</file>

<file path=docProps/thumbnail.jpeg>
</file>